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ntio" panose="020B0604020202020204" charset="-95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nva Sans" panose="020B0604020202020204" charset="0"/>
      <p:regular r:id="rId37"/>
    </p:embeddedFont>
    <p:embeddedFont>
      <p:font typeface="Canva Sans Bold" panose="020B0604020202020204" charset="0"/>
      <p:regular r:id="rId38"/>
    </p:embeddedFont>
    <p:embeddedFont>
      <p:font typeface="Dreaming Outloud All Caps" panose="020B0604020202020204" charset="0"/>
      <p:regular r:id="rId39"/>
    </p:embeddedFont>
    <p:embeddedFont>
      <p:font typeface="One Little Font" panose="020B0604020202020204" charset="-95"/>
      <p:regular r:id="rId40"/>
    </p:embeddedFont>
    <p:embeddedFont>
      <p:font typeface="One Little Font Bold" panose="020B0604020202020204" charset="-95"/>
      <p:regular r:id="rId41"/>
    </p:embeddedFont>
    <p:embeddedFont>
      <p:font typeface="Shrikhand" panose="020B0604020202020204" charset="0"/>
      <p:regular r:id="rId42"/>
    </p:embeddedFont>
    <p:embeddedFont>
      <p:font typeface="TS Qamus" panose="020B0604020202020204" charset="-78"/>
      <p:regular r:id="rId43"/>
    </p:embeddedFont>
    <p:embeddedFont>
      <p:font typeface="TS Qamus Bold" panose="020B0604020202020204" charset="-78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3" autoAdjust="0"/>
    <p:restoredTop sz="93501" autoAdjust="0"/>
  </p:normalViewPr>
  <p:slideViewPr>
    <p:cSldViewPr>
      <p:cViewPr varScale="1">
        <p:scale>
          <a:sx n="48" d="100"/>
          <a:sy n="48" d="100"/>
        </p:scale>
        <p:origin x="97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dl-boe.eu/" TargetMode="External"/><Relationship Id="rId2" Type="http://schemas.openxmlformats.org/officeDocument/2006/relationships/hyperlink" Target="https://www.canva.com/design/DAF4GcFx2Fc/e119sVWH_4I51vCemIqR6w/edi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dl-boe.eu/sample-lesson-plans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svg"/><Relationship Id="rId12" Type="http://schemas.openxmlformats.org/officeDocument/2006/relationships/image" Target="../media/image6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svg"/><Relationship Id="rId12" Type="http://schemas.openxmlformats.org/officeDocument/2006/relationships/image" Target="../media/image62.jpeg"/><Relationship Id="rId2" Type="http://schemas.openxmlformats.org/officeDocument/2006/relationships/video" Target="https://www.youtube.com/watch?v=S-5YBTyrlNE" TargetMode="External"/><Relationship Id="rId1" Type="http://schemas.openxmlformats.org/officeDocument/2006/relationships/video" Target="https://www.youtube.com/watch?v=2YA0D5VmyXM&amp;list=RD2YA0D5VmyXM&amp;start_radio=1&amp;rv=2YA0D5VmyXM&amp;t=31" TargetMode="Externa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Lx9O5E8gUTo" TargetMode="External"/><Relationship Id="rId6" Type="http://schemas.openxmlformats.org/officeDocument/2006/relationships/image" Target="../media/image56.svg"/><Relationship Id="rId11" Type="http://schemas.openxmlformats.org/officeDocument/2006/relationships/image" Target="../media/image62.jpe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5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oytheater.com/geoboard-shape/" TargetMode="Externa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oytheater.com/geoboard/" TargetMode="Externa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dax.com/apps/unifix/" TargetMode="Externa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image" Target="../media/image78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gif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230" y="800100"/>
            <a:ext cx="18078770" cy="568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99"/>
              </a:lnSpc>
            </a:pPr>
            <a:r>
              <a:rPr lang="en-US" sz="2943">
                <a:solidFill>
                  <a:srgbClr val="000000"/>
                </a:solidFill>
                <a:latin typeface="TS Qamus"/>
              </a:rPr>
              <a:t>Το παρόν διδακτικό σενάριο</a:t>
            </a:r>
          </a:p>
          <a:p>
            <a:pPr algn="just">
              <a:lnSpc>
                <a:spcPts val="5799"/>
              </a:lnSpc>
            </a:pPr>
            <a:r>
              <a:rPr lang="en-US" sz="2943">
                <a:solidFill>
                  <a:srgbClr val="000000"/>
                </a:solidFill>
                <a:latin typeface="TS Qamus"/>
              </a:rPr>
              <a:t> έχει παρουσιαστεί στο πλαίσιο της ανάδειξης καλών πρακτικών στην επιμορφωτική εκπαιδευτική δράση, πράξη 9η/09-1-2023 του 5ου ΠΕ.Κ.Ε.Σ. Αττικής, με θέμα: </a:t>
            </a:r>
            <a:r>
              <a:rPr lang="en-US" sz="2943" u="sng">
                <a:solidFill>
                  <a:srgbClr val="000000"/>
                </a:solidFill>
                <a:latin typeface="TS Qamus"/>
                <a:hlinkClick r:id="rId2" tooltip="https://www.canva.com/design/DAF4GcFx2Fc/e119sVWH_4I51vCemIqR6w/edit"/>
              </a:rPr>
              <a:t>«Καθολική σχεδίαση για μάθηση» </a:t>
            </a:r>
          </a:p>
          <a:p>
            <a:pPr algn="just">
              <a:lnSpc>
                <a:spcPts val="5799"/>
              </a:lnSpc>
            </a:pPr>
            <a:r>
              <a:rPr lang="en-US" sz="2943">
                <a:solidFill>
                  <a:srgbClr val="000000"/>
                </a:solidFill>
                <a:latin typeface="TS Qamus"/>
              </a:rPr>
              <a:t>και αποτελεί ένα από τα υποδειγματικά σενάρια του ευρωπαϊκού προγράμματος </a:t>
            </a:r>
            <a:r>
              <a:rPr lang="en-US" sz="2943" u="sng">
                <a:solidFill>
                  <a:srgbClr val="000000"/>
                </a:solidFill>
                <a:latin typeface="TS Qamus"/>
                <a:hlinkClick r:id="rId3" tooltip="https://udl-boe.eu/"/>
              </a:rPr>
              <a:t>UDL-BOE</a:t>
            </a:r>
          </a:p>
          <a:p>
            <a:pPr algn="just">
              <a:lnSpc>
                <a:spcPts val="5799"/>
              </a:lnSpc>
            </a:pPr>
            <a:r>
              <a:rPr lang="en-US" sz="2943">
                <a:solidFill>
                  <a:srgbClr val="000000"/>
                </a:solidFill>
                <a:latin typeface="TS Qamus"/>
              </a:rPr>
              <a:t>Blended Learning in Schools: A Universal Design Approach</a:t>
            </a:r>
          </a:p>
          <a:p>
            <a:pPr algn="just">
              <a:lnSpc>
                <a:spcPts val="5799"/>
              </a:lnSpc>
            </a:pPr>
            <a:r>
              <a:rPr lang="en-US" sz="2943">
                <a:solidFill>
                  <a:srgbClr val="000000"/>
                </a:solidFill>
                <a:latin typeface="TS Qamus"/>
              </a:rPr>
              <a:t>και βρίσκεται στο </a:t>
            </a:r>
            <a:r>
              <a:rPr lang="en-US" sz="2943" u="sng">
                <a:solidFill>
                  <a:srgbClr val="000000"/>
                </a:solidFill>
                <a:latin typeface="TS Qamus"/>
                <a:hlinkClick r:id="rId4" tooltip="https://udl-boe.eu/sample-lesson-plans/"/>
              </a:rPr>
              <a:t>https://udl-boe.eu/sample-lesson-plans/ </a:t>
            </a:r>
          </a:p>
          <a:p>
            <a:pPr algn="just">
              <a:lnSpc>
                <a:spcPts val="5799"/>
              </a:lnSpc>
            </a:pPr>
            <a:endParaRPr lang="en-US" sz="2943" u="sng">
              <a:solidFill>
                <a:srgbClr val="000000"/>
              </a:solidFill>
              <a:latin typeface="TS Qamus"/>
              <a:hlinkClick r:id="rId4" tooltip="https://udl-boe.eu/sample-lesson-plans/"/>
            </a:endParaRPr>
          </a:p>
          <a:p>
            <a:pPr algn="ctr">
              <a:lnSpc>
                <a:spcPts val="3826"/>
              </a:lnSpc>
              <a:spcBef>
                <a:spcPct val="0"/>
              </a:spcBef>
            </a:pPr>
            <a:r>
              <a:rPr lang="en-US" sz="2943">
                <a:solidFill>
                  <a:srgbClr val="000000"/>
                </a:solidFill>
                <a:latin typeface="TS Qamus"/>
              </a:rPr>
              <a:t>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04491" y="297427"/>
            <a:ext cx="5021631" cy="4175243"/>
            <a:chOff x="0" y="0"/>
            <a:chExt cx="6299200" cy="5237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2"/>
              <a:stretch>
                <a:fillRect t="-12581" b="-12581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3"/>
              <a:stretch>
                <a:fillRect l="-12" r="-12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370721" y="297804"/>
            <a:ext cx="5021631" cy="4174866"/>
            <a:chOff x="0" y="0"/>
            <a:chExt cx="6273800" cy="5215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4"/>
              <a:stretch>
                <a:fillRect t="-17295" b="-17295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5"/>
              <a:stretch>
                <a:fillRect l="-7" r="-7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8" name="Freeform 8"/>
          <p:cNvSpPr/>
          <p:nvPr/>
        </p:nvSpPr>
        <p:spPr>
          <a:xfrm rot="10306118">
            <a:off x="-2583939" y="4021100"/>
            <a:ext cx="4638576" cy="5370982"/>
          </a:xfrm>
          <a:custGeom>
            <a:avLst/>
            <a:gdLst/>
            <a:ahLst/>
            <a:cxnLst/>
            <a:rect l="l" t="t" r="r" b="b"/>
            <a:pathLst>
              <a:path w="4638576" h="5370982">
                <a:moveTo>
                  <a:pt x="0" y="0"/>
                </a:moveTo>
                <a:lnTo>
                  <a:pt x="4638575" y="0"/>
                </a:lnTo>
                <a:lnTo>
                  <a:pt x="4638575" y="5370982"/>
                </a:lnTo>
                <a:lnTo>
                  <a:pt x="0" y="5370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876278" y="297804"/>
            <a:ext cx="5021631" cy="4175243"/>
            <a:chOff x="0" y="0"/>
            <a:chExt cx="6299200" cy="52374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8"/>
              <a:stretch>
                <a:fillRect l="-8317" r="-8317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3"/>
              <a:stretch>
                <a:fillRect l="-12" r="-12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04491" y="5521227"/>
            <a:ext cx="5021631" cy="4175243"/>
            <a:chOff x="0" y="0"/>
            <a:chExt cx="6299200" cy="52374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9"/>
              <a:stretch>
                <a:fillRect t="-26105" b="-6969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3"/>
              <a:stretch>
                <a:fillRect l="-12" r="-12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370721" y="5521227"/>
            <a:ext cx="5021631" cy="4175243"/>
            <a:chOff x="0" y="0"/>
            <a:chExt cx="6299200" cy="52374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10"/>
              <a:stretch>
                <a:fillRect t="-4494" b="-144829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3"/>
              <a:stretch>
                <a:fillRect l="-12" r="-12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876278" y="5521227"/>
            <a:ext cx="5021631" cy="4175243"/>
            <a:chOff x="0" y="0"/>
            <a:chExt cx="6299200" cy="52374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11"/>
              <a:stretch>
                <a:fillRect l="-40725" r="-40725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3"/>
              <a:stretch>
                <a:fillRect l="-12" r="-12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065153" y="4739138"/>
            <a:ext cx="4088606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S Qamus"/>
              </a:rPr>
              <a:t>Τυχαίο ή κανονικότητα;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825">
            <a:off x="9587574" y="-92533"/>
            <a:ext cx="6124762" cy="10494140"/>
          </a:xfrm>
          <a:custGeom>
            <a:avLst/>
            <a:gdLst/>
            <a:ahLst/>
            <a:cxnLst/>
            <a:rect l="l" t="t" r="r" b="b"/>
            <a:pathLst>
              <a:path w="6124762" h="10494140">
                <a:moveTo>
                  <a:pt x="0" y="0"/>
                </a:moveTo>
                <a:lnTo>
                  <a:pt x="6124761" y="0"/>
                </a:lnTo>
                <a:lnTo>
                  <a:pt x="6124761" y="10494140"/>
                </a:lnTo>
                <a:lnTo>
                  <a:pt x="0" y="1049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446535">
            <a:off x="13717297" y="3408491"/>
            <a:ext cx="6796864" cy="8197972"/>
          </a:xfrm>
          <a:custGeom>
            <a:avLst/>
            <a:gdLst/>
            <a:ahLst/>
            <a:cxnLst/>
            <a:rect l="l" t="t" r="r" b="b"/>
            <a:pathLst>
              <a:path w="6796864" h="8197972">
                <a:moveTo>
                  <a:pt x="0" y="0"/>
                </a:moveTo>
                <a:lnTo>
                  <a:pt x="6796865" y="0"/>
                </a:lnTo>
                <a:lnTo>
                  <a:pt x="6796865" y="8197972"/>
                </a:lnTo>
                <a:lnTo>
                  <a:pt x="0" y="8197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-1045199" y="7818576"/>
            <a:ext cx="4147798" cy="4193545"/>
          </a:xfrm>
          <a:custGeom>
            <a:avLst/>
            <a:gdLst/>
            <a:ahLst/>
            <a:cxnLst/>
            <a:rect l="l" t="t" r="r" b="b"/>
            <a:pathLst>
              <a:path w="4147798" h="4193545">
                <a:moveTo>
                  <a:pt x="0" y="0"/>
                </a:moveTo>
                <a:lnTo>
                  <a:pt x="4147798" y="0"/>
                </a:lnTo>
                <a:lnTo>
                  <a:pt x="4147798" y="4193545"/>
                </a:lnTo>
                <a:lnTo>
                  <a:pt x="0" y="4193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10180537" y="1547246"/>
            <a:ext cx="7315200" cy="1920240"/>
          </a:xfrm>
          <a:custGeom>
            <a:avLst/>
            <a:gdLst/>
            <a:ahLst/>
            <a:cxnLst/>
            <a:rect l="l" t="t" r="r" b="b"/>
            <a:pathLst>
              <a:path w="7315200" h="1920240">
                <a:moveTo>
                  <a:pt x="0" y="0"/>
                </a:moveTo>
                <a:lnTo>
                  <a:pt x="7315200" y="0"/>
                </a:lnTo>
                <a:lnTo>
                  <a:pt x="731520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8683515" y="4160383"/>
            <a:ext cx="9062963" cy="509791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1028700"/>
            <a:ext cx="8115300" cy="1420102"/>
            <a:chOff x="0" y="0"/>
            <a:chExt cx="10820400" cy="1893469"/>
          </a:xfrm>
        </p:grpSpPr>
        <p:sp>
          <p:nvSpPr>
            <p:cNvPr id="8" name="TextBox 8"/>
            <p:cNvSpPr txBox="1"/>
            <p:nvPr/>
          </p:nvSpPr>
          <p:spPr>
            <a:xfrm>
              <a:off x="0" y="1269476"/>
              <a:ext cx="10820400" cy="623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0"/>
              <a:ext cx="10820400" cy="912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sz="5000">
                  <a:solidFill>
                    <a:srgbClr val="505050"/>
                  </a:solidFill>
                  <a:latin typeface="One Little Font"/>
                </a:rPr>
                <a:t>Μερικές ιδέες για το ωδείο μας.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180537" y="2016194"/>
            <a:ext cx="73152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5050"/>
                </a:solidFill>
                <a:latin typeface="Canva Sans Bold"/>
              </a:rPr>
              <a:t>ακούστε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6678" y="3732404"/>
            <a:ext cx="7112496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505050"/>
                </a:solidFill>
                <a:latin typeface="Canva Sans Bold"/>
              </a:rPr>
              <a:t>Μερικά τραγούδια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505050"/>
                </a:solidFill>
                <a:latin typeface="Canva Sans Bold"/>
              </a:rPr>
              <a:t> έχουν....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825">
            <a:off x="315474" y="111881"/>
            <a:ext cx="6124762" cy="10494140"/>
          </a:xfrm>
          <a:custGeom>
            <a:avLst/>
            <a:gdLst/>
            <a:ahLst/>
            <a:cxnLst/>
            <a:rect l="l" t="t" r="r" b="b"/>
            <a:pathLst>
              <a:path w="6124762" h="10494140">
                <a:moveTo>
                  <a:pt x="0" y="0"/>
                </a:moveTo>
                <a:lnTo>
                  <a:pt x="6124762" y="0"/>
                </a:lnTo>
                <a:lnTo>
                  <a:pt x="6124762" y="10494140"/>
                </a:lnTo>
                <a:lnTo>
                  <a:pt x="0" y="1049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446535">
            <a:off x="2881372" y="1259965"/>
            <a:ext cx="6796864" cy="8197972"/>
          </a:xfrm>
          <a:custGeom>
            <a:avLst/>
            <a:gdLst/>
            <a:ahLst/>
            <a:cxnLst/>
            <a:rect l="l" t="t" r="r" b="b"/>
            <a:pathLst>
              <a:path w="6796864" h="8197972">
                <a:moveTo>
                  <a:pt x="0" y="0"/>
                </a:moveTo>
                <a:lnTo>
                  <a:pt x="6796864" y="0"/>
                </a:lnTo>
                <a:lnTo>
                  <a:pt x="6796864" y="8197972"/>
                </a:lnTo>
                <a:lnTo>
                  <a:pt x="0" y="8197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-1045199" y="7818576"/>
            <a:ext cx="4147798" cy="4193545"/>
          </a:xfrm>
          <a:custGeom>
            <a:avLst/>
            <a:gdLst/>
            <a:ahLst/>
            <a:cxnLst/>
            <a:rect l="l" t="t" r="r" b="b"/>
            <a:pathLst>
              <a:path w="4147798" h="4193545">
                <a:moveTo>
                  <a:pt x="0" y="0"/>
                </a:moveTo>
                <a:lnTo>
                  <a:pt x="4147798" y="0"/>
                </a:lnTo>
                <a:lnTo>
                  <a:pt x="4147798" y="4193545"/>
                </a:lnTo>
                <a:lnTo>
                  <a:pt x="0" y="4193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1828800" y="755401"/>
            <a:ext cx="7315200" cy="1920240"/>
          </a:xfrm>
          <a:custGeom>
            <a:avLst/>
            <a:gdLst/>
            <a:ahLst/>
            <a:cxnLst/>
            <a:rect l="l" t="t" r="r" b="b"/>
            <a:pathLst>
              <a:path w="7315200" h="1920240">
                <a:moveTo>
                  <a:pt x="0" y="0"/>
                </a:moveTo>
                <a:lnTo>
                  <a:pt x="7315200" y="0"/>
                </a:lnTo>
                <a:lnTo>
                  <a:pt x="731520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TextBox 6"/>
          <p:cNvSpPr txBox="1"/>
          <p:nvPr/>
        </p:nvSpPr>
        <p:spPr>
          <a:xfrm>
            <a:off x="1828800" y="1224349"/>
            <a:ext cx="73152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5050"/>
                </a:solidFill>
                <a:latin typeface="Canva Sans Bold"/>
              </a:rPr>
              <a:t>δείτε </a:t>
            </a:r>
          </a:p>
        </p:txBody>
      </p:sp>
      <p:pic>
        <p:nvPicPr>
          <p:cNvPr id="7" name="Picture 7"/>
          <p:cNvPicPr>
            <a:picLocks noChangeAspect="1"/>
          </p:cNvPicPr>
          <p:nvPr>
            <a:videoFile r:link="rId1"/>
          </p:nvPr>
        </p:nvPicPr>
        <p:blipFill>
          <a:blip r:embed="rId12"/>
          <a:stretch>
            <a:fillRect/>
          </a:stretch>
        </p:blipFill>
        <p:spPr>
          <a:xfrm>
            <a:off x="2224932" y="4149425"/>
            <a:ext cx="6522937" cy="3669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>
            <a:videoFile r:link="rId2"/>
          </p:nvPr>
        </p:nvPicPr>
        <p:blipFill>
          <a:blip r:embed="rId12"/>
          <a:stretch>
            <a:fillRect/>
          </a:stretch>
        </p:blipFill>
        <p:spPr>
          <a:xfrm>
            <a:off x="9590146" y="3488938"/>
            <a:ext cx="8229600" cy="61722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825">
            <a:off x="315474" y="111881"/>
            <a:ext cx="6124762" cy="10494140"/>
          </a:xfrm>
          <a:custGeom>
            <a:avLst/>
            <a:gdLst/>
            <a:ahLst/>
            <a:cxnLst/>
            <a:rect l="l" t="t" r="r" b="b"/>
            <a:pathLst>
              <a:path w="6124762" h="10494140">
                <a:moveTo>
                  <a:pt x="0" y="0"/>
                </a:moveTo>
                <a:lnTo>
                  <a:pt x="6124762" y="0"/>
                </a:lnTo>
                <a:lnTo>
                  <a:pt x="6124762" y="10494140"/>
                </a:lnTo>
                <a:lnTo>
                  <a:pt x="0" y="10494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446535">
            <a:off x="2881372" y="1259965"/>
            <a:ext cx="6796864" cy="8197972"/>
          </a:xfrm>
          <a:custGeom>
            <a:avLst/>
            <a:gdLst/>
            <a:ahLst/>
            <a:cxnLst/>
            <a:rect l="l" t="t" r="r" b="b"/>
            <a:pathLst>
              <a:path w="6796864" h="8197972">
                <a:moveTo>
                  <a:pt x="0" y="0"/>
                </a:moveTo>
                <a:lnTo>
                  <a:pt x="6796864" y="0"/>
                </a:lnTo>
                <a:lnTo>
                  <a:pt x="6796864" y="8197972"/>
                </a:lnTo>
                <a:lnTo>
                  <a:pt x="0" y="8197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-1045199" y="7818576"/>
            <a:ext cx="4147798" cy="4193545"/>
          </a:xfrm>
          <a:custGeom>
            <a:avLst/>
            <a:gdLst/>
            <a:ahLst/>
            <a:cxnLst/>
            <a:rect l="l" t="t" r="r" b="b"/>
            <a:pathLst>
              <a:path w="4147798" h="4193545">
                <a:moveTo>
                  <a:pt x="0" y="0"/>
                </a:moveTo>
                <a:lnTo>
                  <a:pt x="4147798" y="0"/>
                </a:lnTo>
                <a:lnTo>
                  <a:pt x="4147798" y="4193545"/>
                </a:lnTo>
                <a:lnTo>
                  <a:pt x="0" y="4193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1828800" y="755401"/>
            <a:ext cx="7315200" cy="1920240"/>
          </a:xfrm>
          <a:custGeom>
            <a:avLst/>
            <a:gdLst/>
            <a:ahLst/>
            <a:cxnLst/>
            <a:rect l="l" t="t" r="r" b="b"/>
            <a:pathLst>
              <a:path w="7315200" h="1920240">
                <a:moveTo>
                  <a:pt x="0" y="0"/>
                </a:moveTo>
                <a:lnTo>
                  <a:pt x="7315200" y="0"/>
                </a:lnTo>
                <a:lnTo>
                  <a:pt x="731520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TextBox 6"/>
          <p:cNvSpPr txBox="1"/>
          <p:nvPr/>
        </p:nvSpPr>
        <p:spPr>
          <a:xfrm>
            <a:off x="1828800" y="1224349"/>
            <a:ext cx="73152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5050"/>
                </a:solidFill>
                <a:latin typeface="Canva Sans Bold"/>
              </a:rPr>
              <a:t>ακολουθείστε</a:t>
            </a:r>
          </a:p>
        </p:txBody>
      </p:sp>
      <p:pic>
        <p:nvPicPr>
          <p:cNvPr id="7" name="Picture 7"/>
          <p:cNvPicPr>
            <a:picLocks noChangeAspect="1"/>
          </p:cNvPicPr>
          <p:nvPr>
            <a:videoFile r:link="rId1"/>
          </p:nvPr>
        </p:nvPicPr>
        <p:blipFill>
          <a:blip r:embed="rId11"/>
          <a:stretch>
            <a:fillRect/>
          </a:stretch>
        </p:blipFill>
        <p:spPr>
          <a:xfrm>
            <a:off x="3377855" y="2922371"/>
            <a:ext cx="12339956" cy="6941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674" y="0"/>
            <a:ext cx="15901626" cy="10287000"/>
          </a:xfrm>
          <a:custGeom>
            <a:avLst/>
            <a:gdLst/>
            <a:ahLst/>
            <a:cxnLst/>
            <a:rect l="l" t="t" r="r" b="b"/>
            <a:pathLst>
              <a:path w="15901626" h="10287000">
                <a:moveTo>
                  <a:pt x="0" y="0"/>
                </a:moveTo>
                <a:lnTo>
                  <a:pt x="15901626" y="0"/>
                </a:lnTo>
                <a:lnTo>
                  <a:pt x="1590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33"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4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34" y="776435"/>
            <a:ext cx="3651562" cy="9510565"/>
          </a:xfrm>
          <a:custGeom>
            <a:avLst/>
            <a:gdLst/>
            <a:ahLst/>
            <a:cxnLst/>
            <a:rect l="l" t="t" r="r" b="b"/>
            <a:pathLst>
              <a:path w="3651562" h="9510565">
                <a:moveTo>
                  <a:pt x="0" y="0"/>
                </a:moveTo>
                <a:lnTo>
                  <a:pt x="3651562" y="0"/>
                </a:lnTo>
                <a:lnTo>
                  <a:pt x="3651562" y="9510565"/>
                </a:lnTo>
                <a:lnTo>
                  <a:pt x="0" y="951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343073">
            <a:off x="369121" y="259699"/>
            <a:ext cx="2053627" cy="668362"/>
          </a:xfrm>
          <a:custGeom>
            <a:avLst/>
            <a:gdLst/>
            <a:ahLst/>
            <a:cxnLst/>
            <a:rect l="l" t="t" r="r" b="b"/>
            <a:pathLst>
              <a:path w="2053627" h="668362">
                <a:moveTo>
                  <a:pt x="0" y="0"/>
                </a:moveTo>
                <a:lnTo>
                  <a:pt x="2053626" y="0"/>
                </a:lnTo>
                <a:lnTo>
                  <a:pt x="2053626" y="668362"/>
                </a:lnTo>
                <a:lnTo>
                  <a:pt x="0" y="66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38734" y="4888377"/>
            <a:ext cx="3651562" cy="5398623"/>
          </a:xfrm>
          <a:custGeom>
            <a:avLst/>
            <a:gdLst/>
            <a:ahLst/>
            <a:cxnLst/>
            <a:rect l="l" t="t" r="r" b="b"/>
            <a:pathLst>
              <a:path w="3651562" h="5398623">
                <a:moveTo>
                  <a:pt x="0" y="0"/>
                </a:moveTo>
                <a:lnTo>
                  <a:pt x="3651562" y="0"/>
                </a:lnTo>
                <a:lnTo>
                  <a:pt x="3651562" y="5398623"/>
                </a:lnTo>
                <a:lnTo>
                  <a:pt x="0" y="5398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t="-52438" r="-1253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0" y="776435"/>
            <a:ext cx="3690296" cy="2921518"/>
          </a:xfrm>
          <a:custGeom>
            <a:avLst/>
            <a:gdLst/>
            <a:ahLst/>
            <a:cxnLst/>
            <a:rect l="l" t="t" r="r" b="b"/>
            <a:pathLst>
              <a:path w="3690296" h="2921518">
                <a:moveTo>
                  <a:pt x="0" y="0"/>
                </a:moveTo>
                <a:lnTo>
                  <a:pt x="3690296" y="0"/>
                </a:lnTo>
                <a:lnTo>
                  <a:pt x="3690296" y="2921519"/>
                </a:lnTo>
                <a:lnTo>
                  <a:pt x="0" y="2921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t="-60563" r="-123006" b="-121126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TextBox 6"/>
          <p:cNvSpPr txBox="1"/>
          <p:nvPr/>
        </p:nvSpPr>
        <p:spPr>
          <a:xfrm>
            <a:off x="7534796" y="216853"/>
            <a:ext cx="664740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δραστηριότητα #1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62525" y="1714405"/>
            <a:ext cx="11991951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Στόχος:αναγνώριση, περιγραφή, επέκταση και παρουσίαση γεωμετρικών μοτίβων </a:t>
            </a:r>
          </a:p>
        </p:txBody>
      </p:sp>
      <p:sp>
        <p:nvSpPr>
          <p:cNvPr id="8" name="Freeform 8"/>
          <p:cNvSpPr/>
          <p:nvPr/>
        </p:nvSpPr>
        <p:spPr>
          <a:xfrm>
            <a:off x="7320715" y="3098705"/>
            <a:ext cx="6861489" cy="6724260"/>
          </a:xfrm>
          <a:custGeom>
            <a:avLst/>
            <a:gdLst/>
            <a:ahLst/>
            <a:cxnLst/>
            <a:rect l="l" t="t" r="r" b="b"/>
            <a:pathLst>
              <a:path w="6861489" h="6724260">
                <a:moveTo>
                  <a:pt x="0" y="0"/>
                </a:moveTo>
                <a:lnTo>
                  <a:pt x="6861489" y="0"/>
                </a:lnTo>
                <a:lnTo>
                  <a:pt x="6861489" y="6724260"/>
                </a:lnTo>
                <a:lnTo>
                  <a:pt x="0" y="6724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9" name="TextBox 9"/>
          <p:cNvSpPr txBox="1"/>
          <p:nvPr/>
        </p:nvSpPr>
        <p:spPr>
          <a:xfrm>
            <a:off x="8047786" y="4532315"/>
            <a:ext cx="5407347" cy="305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7"/>
              </a:lnSpc>
            </a:pPr>
            <a:r>
              <a:rPr lang="en-US" sz="5848">
                <a:solidFill>
                  <a:srgbClr val="000000"/>
                </a:solidFill>
                <a:latin typeface="One Little Font Bold"/>
              </a:rPr>
              <a:t>Ας διακοσμήσουμε τους φράχτες της πόλης μας!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4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643832" cy="2590955"/>
          </a:xfrm>
          <a:custGeom>
            <a:avLst/>
            <a:gdLst/>
            <a:ahLst/>
            <a:cxnLst/>
            <a:rect l="l" t="t" r="r" b="b"/>
            <a:pathLst>
              <a:path w="2643832" h="2590955">
                <a:moveTo>
                  <a:pt x="0" y="0"/>
                </a:moveTo>
                <a:lnTo>
                  <a:pt x="2643832" y="0"/>
                </a:lnTo>
                <a:lnTo>
                  <a:pt x="2643832" y="2590955"/>
                </a:lnTo>
                <a:lnTo>
                  <a:pt x="0" y="2590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>
            <a:off x="2893036" y="3259533"/>
            <a:ext cx="12501928" cy="6497843"/>
          </a:xfrm>
          <a:custGeom>
            <a:avLst/>
            <a:gdLst/>
            <a:ahLst/>
            <a:cxnLst/>
            <a:rect l="l" t="t" r="r" b="b"/>
            <a:pathLst>
              <a:path w="12501928" h="6497843">
                <a:moveTo>
                  <a:pt x="0" y="0"/>
                </a:moveTo>
                <a:lnTo>
                  <a:pt x="12501928" y="0"/>
                </a:lnTo>
                <a:lnTo>
                  <a:pt x="12501928" y="6497843"/>
                </a:lnTo>
                <a:lnTo>
                  <a:pt x="0" y="6497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TextBox 4"/>
          <p:cNvSpPr txBox="1"/>
          <p:nvPr/>
        </p:nvSpPr>
        <p:spPr>
          <a:xfrm>
            <a:off x="305681" y="702854"/>
            <a:ext cx="2032469" cy="115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7"/>
              </a:lnSpc>
            </a:pPr>
            <a:r>
              <a:rPr lang="en-US" sz="2198">
                <a:solidFill>
                  <a:srgbClr val="000000"/>
                </a:solidFill>
                <a:latin typeface="One Little Font"/>
              </a:rPr>
              <a:t>Ας διακοσμήσουμε τους φράχτες της πόλης μας!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37982" y="551180"/>
            <a:ext cx="6277868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S Qamus"/>
              </a:rPr>
              <a:t>Κάθε ομάδα διακοσμεί ένα φράχτη 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32876" y="1313821"/>
            <a:ext cx="1048933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/>
              </a:rPr>
              <a:t>Εκτός από τον σχεδιασμό με χρώματα σε χαρτί, δίνεται η </a:t>
            </a:r>
            <a:r>
              <a:rPr lang="en-US" sz="3400">
                <a:solidFill>
                  <a:srgbClr val="000000"/>
                </a:solidFill>
                <a:latin typeface="Canva Sans Bold"/>
              </a:rPr>
              <a:t>δυνατότητα επιλογής υλικού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5F60F-1831-ED29-F620-CE18B07DFDA4}"/>
              </a:ext>
            </a:extLst>
          </p:cNvPr>
          <p:cNvSpPr txBox="1"/>
          <p:nvPr/>
        </p:nvSpPr>
        <p:spPr>
          <a:xfrm>
            <a:off x="8839200" y="68961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https://toytheater.com/geoboard-shape/</a:t>
            </a:r>
            <a:r>
              <a:rPr lang="el-GR" dirty="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4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643832" cy="2590955"/>
          </a:xfrm>
          <a:custGeom>
            <a:avLst/>
            <a:gdLst/>
            <a:ahLst/>
            <a:cxnLst/>
            <a:rect l="l" t="t" r="r" b="b"/>
            <a:pathLst>
              <a:path w="2643832" h="2590955">
                <a:moveTo>
                  <a:pt x="0" y="0"/>
                </a:moveTo>
                <a:lnTo>
                  <a:pt x="2643832" y="0"/>
                </a:lnTo>
                <a:lnTo>
                  <a:pt x="2643832" y="2590955"/>
                </a:lnTo>
                <a:lnTo>
                  <a:pt x="0" y="2590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>
            <a:off x="3505144" y="3161564"/>
            <a:ext cx="12542792" cy="6427449"/>
          </a:xfrm>
          <a:custGeom>
            <a:avLst/>
            <a:gdLst/>
            <a:ahLst/>
            <a:cxnLst/>
            <a:rect l="l" t="t" r="r" b="b"/>
            <a:pathLst>
              <a:path w="12542792" h="6427449">
                <a:moveTo>
                  <a:pt x="0" y="0"/>
                </a:moveTo>
                <a:lnTo>
                  <a:pt x="12542792" y="0"/>
                </a:lnTo>
                <a:lnTo>
                  <a:pt x="12542792" y="6427449"/>
                </a:lnTo>
                <a:lnTo>
                  <a:pt x="0" y="6427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TextBox 4"/>
          <p:cNvSpPr txBox="1"/>
          <p:nvPr/>
        </p:nvSpPr>
        <p:spPr>
          <a:xfrm>
            <a:off x="305681" y="702854"/>
            <a:ext cx="2032469" cy="1147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7"/>
              </a:lnSpc>
            </a:pPr>
            <a:r>
              <a:rPr lang="en-US" sz="2198">
                <a:solidFill>
                  <a:srgbClr val="000000"/>
                </a:solidFill>
                <a:latin typeface="One Little Font Bold"/>
              </a:rPr>
              <a:t>Ας διακοσμήσουμε τους φράχτες της πόλης μας!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99333" y="669536"/>
            <a:ext cx="10489333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/>
              </a:rPr>
              <a:t>Ανεξαρτήτως υλικού, </a:t>
            </a: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/>
              </a:rPr>
              <a:t>δίνεται η δυνατότητα επιλογής τύπου γεωμετρικού μοτίβου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159EE-29A0-C9C0-0DED-BA254FB26A64}"/>
              </a:ext>
            </a:extLst>
          </p:cNvPr>
          <p:cNvSpPr txBox="1"/>
          <p:nvPr/>
        </p:nvSpPr>
        <p:spPr>
          <a:xfrm>
            <a:off x="4571999" y="53721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  <a:hlinkClick r:id="rId5"/>
              </a:rPr>
              <a:t>https://toytheater.com/geoboard/</a:t>
            </a:r>
            <a:r>
              <a:rPr lang="el-GR" dirty="0">
                <a:highlight>
                  <a:srgbClr val="FFFF00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4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4447" y="457200"/>
            <a:ext cx="666005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δραστηριότητα #2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00326" y="1714405"/>
            <a:ext cx="1555415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Στόχος:αναγνώριση, περιγραφή, επέκταση (και ανεβαίνοντας/ κατεβαίνοντας) και παρουσίαση αριθμητικών μοτίβων </a:t>
            </a:r>
          </a:p>
        </p:txBody>
      </p:sp>
      <p:sp>
        <p:nvSpPr>
          <p:cNvPr id="4" name="Freeform 4"/>
          <p:cNvSpPr/>
          <p:nvPr/>
        </p:nvSpPr>
        <p:spPr>
          <a:xfrm>
            <a:off x="6929289" y="3737529"/>
            <a:ext cx="6205217" cy="6262145"/>
          </a:xfrm>
          <a:custGeom>
            <a:avLst/>
            <a:gdLst/>
            <a:ahLst/>
            <a:cxnLst/>
            <a:rect l="l" t="t" r="r" b="b"/>
            <a:pathLst>
              <a:path w="6205217" h="6262145">
                <a:moveTo>
                  <a:pt x="0" y="0"/>
                </a:moveTo>
                <a:lnTo>
                  <a:pt x="6205217" y="0"/>
                </a:lnTo>
                <a:lnTo>
                  <a:pt x="6205217" y="6262145"/>
                </a:lnTo>
                <a:lnTo>
                  <a:pt x="0" y="626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TextBox 5"/>
          <p:cNvSpPr txBox="1"/>
          <p:nvPr/>
        </p:nvSpPr>
        <p:spPr>
          <a:xfrm>
            <a:off x="7328224" y="5288527"/>
            <a:ext cx="5407347" cy="305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7"/>
              </a:lnSpc>
            </a:pPr>
            <a:r>
              <a:rPr lang="en-US" sz="5848">
                <a:solidFill>
                  <a:srgbClr val="000000"/>
                </a:solidFill>
                <a:latin typeface="One Little Font Bold"/>
              </a:rPr>
              <a:t>Ας ασχοληθούμε με τη ρημοτομία της πόλης μας!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4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424" y="381904"/>
            <a:ext cx="1979027" cy="1997183"/>
          </a:xfrm>
          <a:custGeom>
            <a:avLst/>
            <a:gdLst/>
            <a:ahLst/>
            <a:cxnLst/>
            <a:rect l="l" t="t" r="r" b="b"/>
            <a:pathLst>
              <a:path w="1979027" h="1997183">
                <a:moveTo>
                  <a:pt x="0" y="0"/>
                </a:moveTo>
                <a:lnTo>
                  <a:pt x="1979027" y="0"/>
                </a:lnTo>
                <a:lnTo>
                  <a:pt x="1979027" y="1997183"/>
                </a:lnTo>
                <a:lnTo>
                  <a:pt x="0" y="199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>
            <a:off x="2883792" y="3668782"/>
            <a:ext cx="12520416" cy="6432057"/>
          </a:xfrm>
          <a:custGeom>
            <a:avLst/>
            <a:gdLst/>
            <a:ahLst/>
            <a:cxnLst/>
            <a:rect l="l" t="t" r="r" b="b"/>
            <a:pathLst>
              <a:path w="12520416" h="6432057">
                <a:moveTo>
                  <a:pt x="0" y="0"/>
                </a:moveTo>
                <a:lnTo>
                  <a:pt x="12520416" y="0"/>
                </a:lnTo>
                <a:lnTo>
                  <a:pt x="12520416" y="6432057"/>
                </a:lnTo>
                <a:lnTo>
                  <a:pt x="0" y="6432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TextBox 4"/>
          <p:cNvSpPr txBox="1"/>
          <p:nvPr/>
        </p:nvSpPr>
        <p:spPr>
          <a:xfrm>
            <a:off x="2966289" y="561418"/>
            <a:ext cx="14293011" cy="190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S Qamus"/>
              </a:rPr>
              <a:t>Κάθε ομάδα αναλαμβάνει μια συνοικία και πρέπει να δώσει άδεια οικοδόμησης νέων κτιρίων. </a:t>
            </a:r>
          </a:p>
          <a:p>
            <a:pPr algn="just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S Qamus"/>
              </a:rPr>
              <a:t>Δίνεται ένα αριθμητικό μοτίβο στο οποίο </a:t>
            </a:r>
          </a:p>
          <a:p>
            <a:pPr algn="just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S Qamus"/>
              </a:rPr>
              <a:t>κάθε αριθμός συμβολίζει τους ορόφους κάθε κτιρίου που βρίσκεται σε μια οδό.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99333" y="2744702"/>
            <a:ext cx="104893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/>
              </a:rPr>
              <a:t>Δίνεται η </a:t>
            </a:r>
            <a:r>
              <a:rPr lang="en-US" sz="3400">
                <a:solidFill>
                  <a:srgbClr val="000000"/>
                </a:solidFill>
                <a:latin typeface="Canva Sans Bold"/>
              </a:rPr>
              <a:t>δυνατότητα επιλογής παρουσίασης</a:t>
            </a:r>
            <a:r>
              <a:rPr lang="en-US" sz="3400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5681" y="702854"/>
            <a:ext cx="2032469" cy="1147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7"/>
              </a:lnSpc>
            </a:pPr>
            <a:r>
              <a:rPr lang="en-US" sz="2198">
                <a:solidFill>
                  <a:srgbClr val="000000"/>
                </a:solidFill>
                <a:latin typeface="One Little Font Bold"/>
              </a:rPr>
              <a:t>Ας ασχοληθούμε με τη ρημοτομία της πόλης μας!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09F61-4390-DACD-D9CD-F781E87B709E}"/>
              </a:ext>
            </a:extLst>
          </p:cNvPr>
          <p:cNvSpPr txBox="1"/>
          <p:nvPr/>
        </p:nvSpPr>
        <p:spPr>
          <a:xfrm>
            <a:off x="8915400" y="74295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 </a:t>
            </a:r>
            <a:r>
              <a:rPr lang="en-US" dirty="0">
                <a:hlinkClick r:id="rId5"/>
              </a:rPr>
              <a:t>https://www.didax.com/apps/unifix/</a:t>
            </a:r>
            <a:r>
              <a:rPr lang="el-GR" dirty="0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4465">
            <a:off x="1172745" y="451750"/>
            <a:ext cx="4872094" cy="8047002"/>
          </a:xfrm>
          <a:custGeom>
            <a:avLst/>
            <a:gdLst/>
            <a:ahLst/>
            <a:cxnLst/>
            <a:rect l="l" t="t" r="r" b="b"/>
            <a:pathLst>
              <a:path w="4872094" h="8047002">
                <a:moveTo>
                  <a:pt x="0" y="0"/>
                </a:moveTo>
                <a:lnTo>
                  <a:pt x="4872094" y="0"/>
                </a:lnTo>
                <a:lnTo>
                  <a:pt x="4872094" y="8047001"/>
                </a:lnTo>
                <a:lnTo>
                  <a:pt x="0" y="804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1013896" flipH="1">
            <a:off x="11233399" y="1526486"/>
            <a:ext cx="6453179" cy="8940173"/>
          </a:xfrm>
          <a:custGeom>
            <a:avLst/>
            <a:gdLst/>
            <a:ahLst/>
            <a:cxnLst/>
            <a:rect l="l" t="t" r="r" b="b"/>
            <a:pathLst>
              <a:path w="6453179" h="8940173">
                <a:moveTo>
                  <a:pt x="6453179" y="0"/>
                </a:moveTo>
                <a:lnTo>
                  <a:pt x="0" y="0"/>
                </a:lnTo>
                <a:lnTo>
                  <a:pt x="0" y="8940173"/>
                </a:lnTo>
                <a:lnTo>
                  <a:pt x="6453179" y="8940173"/>
                </a:lnTo>
                <a:lnTo>
                  <a:pt x="64531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3325416" y="1912023"/>
            <a:ext cx="11392708" cy="7612491"/>
          </a:xfrm>
          <a:custGeom>
            <a:avLst/>
            <a:gdLst/>
            <a:ahLst/>
            <a:cxnLst/>
            <a:rect l="l" t="t" r="r" b="b"/>
            <a:pathLst>
              <a:path w="11392708" h="7612491">
                <a:moveTo>
                  <a:pt x="0" y="0"/>
                </a:moveTo>
                <a:lnTo>
                  <a:pt x="11392709" y="0"/>
                </a:lnTo>
                <a:lnTo>
                  <a:pt x="11392709" y="7612491"/>
                </a:lnTo>
                <a:lnTo>
                  <a:pt x="0" y="7612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5100"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5" name="Group 5"/>
          <p:cNvGrpSpPr/>
          <p:nvPr/>
        </p:nvGrpSpPr>
        <p:grpSpPr>
          <a:xfrm>
            <a:off x="2046644" y="3532216"/>
            <a:ext cx="15014477" cy="4372105"/>
            <a:chOff x="0" y="0"/>
            <a:chExt cx="20019302" cy="5829473"/>
          </a:xfrm>
        </p:grpSpPr>
        <p:sp>
          <p:nvSpPr>
            <p:cNvPr id="6" name="TextBox 6"/>
            <p:cNvSpPr txBox="1"/>
            <p:nvPr/>
          </p:nvSpPr>
          <p:spPr>
            <a:xfrm>
              <a:off x="0" y="1676729"/>
              <a:ext cx="20019302" cy="2809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109"/>
                </a:lnSpc>
              </a:pPr>
              <a:r>
                <a:rPr lang="en-US" sz="16599">
                  <a:solidFill>
                    <a:srgbClr val="FFFFFF"/>
                  </a:solidFill>
                  <a:latin typeface="Dreaming Outloud All Caps"/>
                </a:rPr>
                <a:t>m</a:t>
              </a:r>
              <a:r>
                <a:rPr lang="en-US" sz="16599">
                  <a:solidFill>
                    <a:srgbClr val="101010"/>
                  </a:solidFill>
                  <a:latin typeface="Dreaming Outloud All Caps"/>
                </a:rPr>
                <a:t>o</a:t>
              </a:r>
              <a:r>
                <a:rPr lang="en-US" sz="16599">
                  <a:solidFill>
                    <a:srgbClr val="FFFFFF"/>
                  </a:solidFill>
                  <a:latin typeface="Dreaming Outloud All Caps"/>
                </a:rPr>
                <a:t>t</a:t>
              </a:r>
              <a:r>
                <a:rPr lang="en-US" sz="16599">
                  <a:solidFill>
                    <a:srgbClr val="101010"/>
                  </a:solidFill>
                  <a:latin typeface="Dreaming Outloud All Caps"/>
                </a:rPr>
                <a:t>i</a:t>
              </a:r>
              <a:r>
                <a:rPr lang="en-US" sz="16599">
                  <a:solidFill>
                    <a:srgbClr val="FFFFFF"/>
                  </a:solidFill>
                  <a:latin typeface="Dreaming Outloud All Caps"/>
                </a:rPr>
                <a:t>b</a:t>
              </a:r>
              <a:r>
                <a:rPr lang="en-US" sz="16599">
                  <a:solidFill>
                    <a:srgbClr val="101010"/>
                  </a:solidFill>
                  <a:latin typeface="Dreaming Outloud All Caps"/>
                </a:rPr>
                <a:t>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0019302" cy="101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30"/>
                </a:lnSpc>
              </a:pPr>
              <a:r>
                <a:rPr lang="en-US" sz="4521">
                  <a:solidFill>
                    <a:srgbClr val="505050"/>
                  </a:solidFill>
                  <a:latin typeface="TS Qamus Bold"/>
                </a:rPr>
                <a:t>Μαθηματικά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90207"/>
              <a:ext cx="20019302" cy="1039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5"/>
                </a:lnSpc>
              </a:pPr>
              <a:r>
                <a:rPr lang="en-US" sz="4718">
                  <a:solidFill>
                    <a:srgbClr val="505050"/>
                  </a:solidFill>
                  <a:latin typeface="TS Qamus Bold"/>
                </a:rPr>
                <a:t>Α' δημοτικού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1382914">
            <a:off x="1639071" y="7085527"/>
            <a:ext cx="2997533" cy="2997533"/>
          </a:xfrm>
          <a:custGeom>
            <a:avLst/>
            <a:gdLst/>
            <a:ahLst/>
            <a:cxnLst/>
            <a:rect l="l" t="t" r="r" b="b"/>
            <a:pathLst>
              <a:path w="2997533" h="2997533">
                <a:moveTo>
                  <a:pt x="0" y="0"/>
                </a:moveTo>
                <a:lnTo>
                  <a:pt x="2997534" y="0"/>
                </a:lnTo>
                <a:lnTo>
                  <a:pt x="2997534" y="2997533"/>
                </a:lnTo>
                <a:lnTo>
                  <a:pt x="0" y="2997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0" name="Freeform 10"/>
          <p:cNvSpPr/>
          <p:nvPr/>
        </p:nvSpPr>
        <p:spPr>
          <a:xfrm>
            <a:off x="13385663" y="1299447"/>
            <a:ext cx="3675458" cy="1225153"/>
          </a:xfrm>
          <a:custGeom>
            <a:avLst/>
            <a:gdLst/>
            <a:ahLst/>
            <a:cxnLst/>
            <a:rect l="l" t="t" r="r" b="b"/>
            <a:pathLst>
              <a:path w="3675458" h="1225153">
                <a:moveTo>
                  <a:pt x="0" y="0"/>
                </a:moveTo>
                <a:lnTo>
                  <a:pt x="3675458" y="0"/>
                </a:lnTo>
                <a:lnTo>
                  <a:pt x="3675458" y="1225152"/>
                </a:lnTo>
                <a:lnTo>
                  <a:pt x="0" y="12251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1" name="Freeform 11"/>
          <p:cNvSpPr/>
          <p:nvPr/>
        </p:nvSpPr>
        <p:spPr>
          <a:xfrm>
            <a:off x="4527910" y="8949403"/>
            <a:ext cx="5025973" cy="1150223"/>
          </a:xfrm>
          <a:custGeom>
            <a:avLst/>
            <a:gdLst/>
            <a:ahLst/>
            <a:cxnLst/>
            <a:rect l="l" t="t" r="r" b="b"/>
            <a:pathLst>
              <a:path w="5025973" h="1150223">
                <a:moveTo>
                  <a:pt x="0" y="0"/>
                </a:moveTo>
                <a:lnTo>
                  <a:pt x="5025973" y="0"/>
                </a:lnTo>
                <a:lnTo>
                  <a:pt x="5025973" y="1150223"/>
                </a:lnTo>
                <a:lnTo>
                  <a:pt x="0" y="1150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Freeform 12"/>
          <p:cNvSpPr/>
          <p:nvPr/>
        </p:nvSpPr>
        <p:spPr>
          <a:xfrm>
            <a:off x="1436405" y="1028700"/>
            <a:ext cx="4344774" cy="1050902"/>
          </a:xfrm>
          <a:custGeom>
            <a:avLst/>
            <a:gdLst/>
            <a:ahLst/>
            <a:cxnLst/>
            <a:rect l="l" t="t" r="r" b="b"/>
            <a:pathLst>
              <a:path w="4344774" h="1050902">
                <a:moveTo>
                  <a:pt x="0" y="0"/>
                </a:moveTo>
                <a:lnTo>
                  <a:pt x="4344774" y="0"/>
                </a:lnTo>
                <a:lnTo>
                  <a:pt x="4344774" y="1050902"/>
                </a:lnTo>
                <a:lnTo>
                  <a:pt x="0" y="10509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4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0"/>
            <a:ext cx="16013281" cy="10287000"/>
          </a:xfrm>
          <a:custGeom>
            <a:avLst/>
            <a:gdLst/>
            <a:ahLst/>
            <a:cxnLst/>
            <a:rect l="l" t="t" r="r" b="b"/>
            <a:pathLst>
              <a:path w="16013281" h="10287000">
                <a:moveTo>
                  <a:pt x="0" y="0"/>
                </a:moveTo>
                <a:lnTo>
                  <a:pt x="16013281" y="0"/>
                </a:lnTo>
                <a:lnTo>
                  <a:pt x="160132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47"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34" y="776435"/>
            <a:ext cx="3651562" cy="9510565"/>
          </a:xfrm>
          <a:custGeom>
            <a:avLst/>
            <a:gdLst/>
            <a:ahLst/>
            <a:cxnLst/>
            <a:rect l="l" t="t" r="r" b="b"/>
            <a:pathLst>
              <a:path w="3651562" h="9510565">
                <a:moveTo>
                  <a:pt x="0" y="0"/>
                </a:moveTo>
                <a:lnTo>
                  <a:pt x="3651562" y="0"/>
                </a:lnTo>
                <a:lnTo>
                  <a:pt x="3651562" y="9510565"/>
                </a:lnTo>
                <a:lnTo>
                  <a:pt x="0" y="951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343073">
            <a:off x="369121" y="259699"/>
            <a:ext cx="2053627" cy="668362"/>
          </a:xfrm>
          <a:custGeom>
            <a:avLst/>
            <a:gdLst/>
            <a:ahLst/>
            <a:cxnLst/>
            <a:rect l="l" t="t" r="r" b="b"/>
            <a:pathLst>
              <a:path w="2053627" h="668362">
                <a:moveTo>
                  <a:pt x="0" y="0"/>
                </a:moveTo>
                <a:lnTo>
                  <a:pt x="2053626" y="0"/>
                </a:lnTo>
                <a:lnTo>
                  <a:pt x="2053626" y="668362"/>
                </a:lnTo>
                <a:lnTo>
                  <a:pt x="0" y="66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38734" y="6392333"/>
            <a:ext cx="3651562" cy="3894667"/>
          </a:xfrm>
          <a:custGeom>
            <a:avLst/>
            <a:gdLst/>
            <a:ahLst/>
            <a:cxnLst/>
            <a:rect l="l" t="t" r="r" b="b"/>
            <a:pathLst>
              <a:path w="3651562" h="3894667">
                <a:moveTo>
                  <a:pt x="0" y="0"/>
                </a:moveTo>
                <a:lnTo>
                  <a:pt x="3651562" y="0"/>
                </a:lnTo>
                <a:lnTo>
                  <a:pt x="3651562" y="3894667"/>
                </a:lnTo>
                <a:lnTo>
                  <a:pt x="0" y="3894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t="-111304" r="-1253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0" y="776435"/>
            <a:ext cx="3690296" cy="4012624"/>
          </a:xfrm>
          <a:custGeom>
            <a:avLst/>
            <a:gdLst/>
            <a:ahLst/>
            <a:cxnLst/>
            <a:rect l="l" t="t" r="r" b="b"/>
            <a:pathLst>
              <a:path w="3690296" h="4012624">
                <a:moveTo>
                  <a:pt x="0" y="0"/>
                </a:moveTo>
                <a:lnTo>
                  <a:pt x="3690296" y="0"/>
                </a:lnTo>
                <a:lnTo>
                  <a:pt x="3690296" y="4012624"/>
                </a:lnTo>
                <a:lnTo>
                  <a:pt x="0" y="4012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t="-44094" r="-123006" b="-60997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TextBox 6"/>
          <p:cNvSpPr txBox="1"/>
          <p:nvPr/>
        </p:nvSpPr>
        <p:spPr>
          <a:xfrm>
            <a:off x="4810994" y="643085"/>
            <a:ext cx="122615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"/>
              </a:rPr>
              <a:t>Στόχος: δημιουργία μοτίβων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39118" y="2687497"/>
            <a:ext cx="13131877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δημιουργία νέων ομάδων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ομάδες με βάση το μαθησιακό προφίλ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δυνατότητα επιλογή ομάδας από μαθητές 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0"/>
            <a:ext cx="15962784" cy="10287000"/>
          </a:xfrm>
          <a:custGeom>
            <a:avLst/>
            <a:gdLst/>
            <a:ahLst/>
            <a:cxnLst/>
            <a:rect l="l" t="t" r="r" b="b"/>
            <a:pathLst>
              <a:path w="15962784" h="10287000">
                <a:moveTo>
                  <a:pt x="0" y="0"/>
                </a:moveTo>
                <a:lnTo>
                  <a:pt x="15962784" y="0"/>
                </a:lnTo>
                <a:lnTo>
                  <a:pt x="159627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68"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34" y="776435"/>
            <a:ext cx="3651562" cy="9510565"/>
          </a:xfrm>
          <a:custGeom>
            <a:avLst/>
            <a:gdLst/>
            <a:ahLst/>
            <a:cxnLst/>
            <a:rect l="l" t="t" r="r" b="b"/>
            <a:pathLst>
              <a:path w="3651562" h="9510565">
                <a:moveTo>
                  <a:pt x="0" y="0"/>
                </a:moveTo>
                <a:lnTo>
                  <a:pt x="3651562" y="0"/>
                </a:lnTo>
                <a:lnTo>
                  <a:pt x="3651562" y="9510565"/>
                </a:lnTo>
                <a:lnTo>
                  <a:pt x="0" y="951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343073">
            <a:off x="369121" y="259699"/>
            <a:ext cx="2053627" cy="668362"/>
          </a:xfrm>
          <a:custGeom>
            <a:avLst/>
            <a:gdLst/>
            <a:ahLst/>
            <a:cxnLst/>
            <a:rect l="l" t="t" r="r" b="b"/>
            <a:pathLst>
              <a:path w="2053627" h="668362">
                <a:moveTo>
                  <a:pt x="0" y="0"/>
                </a:moveTo>
                <a:lnTo>
                  <a:pt x="2053626" y="0"/>
                </a:lnTo>
                <a:lnTo>
                  <a:pt x="2053626" y="668362"/>
                </a:lnTo>
                <a:lnTo>
                  <a:pt x="0" y="66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38734" y="7660375"/>
            <a:ext cx="3651562" cy="2626625"/>
          </a:xfrm>
          <a:custGeom>
            <a:avLst/>
            <a:gdLst/>
            <a:ahLst/>
            <a:cxnLst/>
            <a:rect l="l" t="t" r="r" b="b"/>
            <a:pathLst>
              <a:path w="3651562" h="2626625">
                <a:moveTo>
                  <a:pt x="0" y="0"/>
                </a:moveTo>
                <a:lnTo>
                  <a:pt x="3651562" y="0"/>
                </a:lnTo>
                <a:lnTo>
                  <a:pt x="3651562" y="2626625"/>
                </a:lnTo>
                <a:lnTo>
                  <a:pt x="0" y="262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t="-213314" r="-1253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0" y="776435"/>
            <a:ext cx="3690296" cy="5192198"/>
          </a:xfrm>
          <a:custGeom>
            <a:avLst/>
            <a:gdLst/>
            <a:ahLst/>
            <a:cxnLst/>
            <a:rect l="l" t="t" r="r" b="b"/>
            <a:pathLst>
              <a:path w="3690296" h="5192198">
                <a:moveTo>
                  <a:pt x="0" y="0"/>
                </a:moveTo>
                <a:lnTo>
                  <a:pt x="3690296" y="0"/>
                </a:lnTo>
                <a:lnTo>
                  <a:pt x="3690296" y="5192198"/>
                </a:lnTo>
                <a:lnTo>
                  <a:pt x="0" y="5192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t="-34077" r="-123006" b="-2442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6"/>
          <p:cNvSpPr/>
          <p:nvPr/>
        </p:nvSpPr>
        <p:spPr>
          <a:xfrm>
            <a:off x="4475673" y="3515431"/>
            <a:ext cx="12608478" cy="5458257"/>
          </a:xfrm>
          <a:custGeom>
            <a:avLst/>
            <a:gdLst/>
            <a:ahLst/>
            <a:cxnLst/>
            <a:rect l="l" t="t" r="r" b="b"/>
            <a:pathLst>
              <a:path w="12608478" h="5458257">
                <a:moveTo>
                  <a:pt x="0" y="0"/>
                </a:moveTo>
                <a:lnTo>
                  <a:pt x="12608478" y="0"/>
                </a:lnTo>
                <a:lnTo>
                  <a:pt x="12608478" y="5458257"/>
                </a:lnTo>
                <a:lnTo>
                  <a:pt x="0" y="54582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TextBox 7"/>
          <p:cNvSpPr txBox="1"/>
          <p:nvPr/>
        </p:nvSpPr>
        <p:spPr>
          <a:xfrm>
            <a:off x="10779912" y="195410"/>
            <a:ext cx="1905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ne Little Font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90296" y="536730"/>
            <a:ext cx="14597704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οι ομάδες μπορούν να διαλέξουν μεταξύ διαφορετικών προτεινόμενων δραστηριοτήτων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κάθε ομάδα δημιουργεί διαφορετικό τύπο μοτίβων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κάθε ομάδα έχει ένα προνομιακό μαθησιακό προφίλ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9738"/>
            <a:ext cx="18162670" cy="10057262"/>
          </a:xfrm>
          <a:custGeom>
            <a:avLst/>
            <a:gdLst/>
            <a:ahLst/>
            <a:cxnLst/>
            <a:rect l="l" t="t" r="r" b="b"/>
            <a:pathLst>
              <a:path w="18162670" h="10057262">
                <a:moveTo>
                  <a:pt x="0" y="0"/>
                </a:moveTo>
                <a:lnTo>
                  <a:pt x="18162670" y="0"/>
                </a:lnTo>
                <a:lnTo>
                  <a:pt x="18162670" y="10057262"/>
                </a:lnTo>
                <a:lnTo>
                  <a:pt x="0" y="1005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0"/>
            <a:ext cx="16010842" cy="10287000"/>
          </a:xfrm>
          <a:custGeom>
            <a:avLst/>
            <a:gdLst/>
            <a:ahLst/>
            <a:cxnLst/>
            <a:rect l="l" t="t" r="r" b="b"/>
            <a:pathLst>
              <a:path w="16010842" h="10287000">
                <a:moveTo>
                  <a:pt x="0" y="0"/>
                </a:moveTo>
                <a:lnTo>
                  <a:pt x="16010842" y="0"/>
                </a:lnTo>
                <a:lnTo>
                  <a:pt x="160108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00"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34" y="776435"/>
            <a:ext cx="3651562" cy="9510565"/>
          </a:xfrm>
          <a:custGeom>
            <a:avLst/>
            <a:gdLst/>
            <a:ahLst/>
            <a:cxnLst/>
            <a:rect l="l" t="t" r="r" b="b"/>
            <a:pathLst>
              <a:path w="3651562" h="9510565">
                <a:moveTo>
                  <a:pt x="0" y="0"/>
                </a:moveTo>
                <a:lnTo>
                  <a:pt x="3651562" y="0"/>
                </a:lnTo>
                <a:lnTo>
                  <a:pt x="3651562" y="9510565"/>
                </a:lnTo>
                <a:lnTo>
                  <a:pt x="0" y="951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343073">
            <a:off x="369121" y="259699"/>
            <a:ext cx="2053627" cy="668362"/>
          </a:xfrm>
          <a:custGeom>
            <a:avLst/>
            <a:gdLst/>
            <a:ahLst/>
            <a:cxnLst/>
            <a:rect l="l" t="t" r="r" b="b"/>
            <a:pathLst>
              <a:path w="2053627" h="668362">
                <a:moveTo>
                  <a:pt x="0" y="0"/>
                </a:moveTo>
                <a:lnTo>
                  <a:pt x="2053626" y="0"/>
                </a:lnTo>
                <a:lnTo>
                  <a:pt x="2053626" y="668362"/>
                </a:lnTo>
                <a:lnTo>
                  <a:pt x="0" y="66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38734" y="8957906"/>
            <a:ext cx="3651562" cy="1329094"/>
          </a:xfrm>
          <a:custGeom>
            <a:avLst/>
            <a:gdLst/>
            <a:ahLst/>
            <a:cxnLst/>
            <a:rect l="l" t="t" r="r" b="b"/>
            <a:pathLst>
              <a:path w="3651562" h="1329094">
                <a:moveTo>
                  <a:pt x="0" y="0"/>
                </a:moveTo>
                <a:lnTo>
                  <a:pt x="3651562" y="0"/>
                </a:lnTo>
                <a:lnTo>
                  <a:pt x="3651562" y="1329094"/>
                </a:lnTo>
                <a:lnTo>
                  <a:pt x="0" y="1329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t="-519188" r="-1253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0" y="776435"/>
            <a:ext cx="3690296" cy="6725644"/>
          </a:xfrm>
          <a:custGeom>
            <a:avLst/>
            <a:gdLst/>
            <a:ahLst/>
            <a:cxnLst/>
            <a:rect l="l" t="t" r="r" b="b"/>
            <a:pathLst>
              <a:path w="3690296" h="6725644">
                <a:moveTo>
                  <a:pt x="0" y="0"/>
                </a:moveTo>
                <a:lnTo>
                  <a:pt x="3690296" y="0"/>
                </a:lnTo>
                <a:lnTo>
                  <a:pt x="3690296" y="6725644"/>
                </a:lnTo>
                <a:lnTo>
                  <a:pt x="0" y="672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l="-2054" t="-27388" r="-130114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TextBox 6"/>
          <p:cNvSpPr txBox="1"/>
          <p:nvPr/>
        </p:nvSpPr>
        <p:spPr>
          <a:xfrm>
            <a:off x="4061572" y="914400"/>
            <a:ext cx="13427430" cy="742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Κάθε ομάδα παρουσιάζει στην ολομέλεια 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και οι υπόλοιποι προσπαθούν να βρουν το μοτίβο ή να το αναπαραστήσουν με το μοτίβο της ομάδας τους (π.χ. το γλωσσικό με αριθμούς)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0"/>
            <a:ext cx="15702643" cy="10287000"/>
          </a:xfrm>
          <a:custGeom>
            <a:avLst/>
            <a:gdLst/>
            <a:ahLst/>
            <a:cxnLst/>
            <a:rect l="l" t="t" r="r" b="b"/>
            <a:pathLst>
              <a:path w="15702643" h="10287000">
                <a:moveTo>
                  <a:pt x="0" y="0"/>
                </a:moveTo>
                <a:lnTo>
                  <a:pt x="15702643" y="0"/>
                </a:lnTo>
                <a:lnTo>
                  <a:pt x="1570264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34" y="776435"/>
            <a:ext cx="3651562" cy="9510565"/>
          </a:xfrm>
          <a:custGeom>
            <a:avLst/>
            <a:gdLst/>
            <a:ahLst/>
            <a:cxnLst/>
            <a:rect l="l" t="t" r="r" b="b"/>
            <a:pathLst>
              <a:path w="3651562" h="9510565">
                <a:moveTo>
                  <a:pt x="0" y="0"/>
                </a:moveTo>
                <a:lnTo>
                  <a:pt x="3651562" y="0"/>
                </a:lnTo>
                <a:lnTo>
                  <a:pt x="3651562" y="9510565"/>
                </a:lnTo>
                <a:lnTo>
                  <a:pt x="0" y="951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343073">
            <a:off x="369121" y="259699"/>
            <a:ext cx="2053627" cy="668362"/>
          </a:xfrm>
          <a:custGeom>
            <a:avLst/>
            <a:gdLst/>
            <a:ahLst/>
            <a:cxnLst/>
            <a:rect l="l" t="t" r="r" b="b"/>
            <a:pathLst>
              <a:path w="2053627" h="668362">
                <a:moveTo>
                  <a:pt x="0" y="0"/>
                </a:moveTo>
                <a:lnTo>
                  <a:pt x="2053626" y="0"/>
                </a:lnTo>
                <a:lnTo>
                  <a:pt x="2053626" y="668362"/>
                </a:lnTo>
                <a:lnTo>
                  <a:pt x="0" y="66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0" y="776435"/>
            <a:ext cx="3690296" cy="8023175"/>
          </a:xfrm>
          <a:custGeom>
            <a:avLst/>
            <a:gdLst/>
            <a:ahLst/>
            <a:cxnLst/>
            <a:rect l="l" t="t" r="r" b="b"/>
            <a:pathLst>
              <a:path w="3690296" h="8023175">
                <a:moveTo>
                  <a:pt x="0" y="0"/>
                </a:moveTo>
                <a:lnTo>
                  <a:pt x="3690296" y="0"/>
                </a:lnTo>
                <a:lnTo>
                  <a:pt x="3690296" y="8023175"/>
                </a:lnTo>
                <a:lnTo>
                  <a:pt x="0" y="8023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l="-12096" t="-27388" r="-16486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TextBox 5"/>
          <p:cNvSpPr txBox="1"/>
          <p:nvPr/>
        </p:nvSpPr>
        <p:spPr>
          <a:xfrm>
            <a:off x="4592848" y="914400"/>
            <a:ext cx="13280569" cy="422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>
              <a:lnSpc>
                <a:spcPts val="8400"/>
              </a:lnSpc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αναστοχασμός</a:t>
            </a:r>
          </a:p>
          <a:p>
            <a:pPr marL="1295400" lvl="1" indent="-647700">
              <a:lnSpc>
                <a:spcPts val="8400"/>
              </a:lnSpc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ιδιότητες των μοτίβων</a:t>
            </a:r>
          </a:p>
          <a:p>
            <a:pPr marL="1295400" lvl="1" indent="-647700">
              <a:lnSpc>
                <a:spcPts val="8400"/>
              </a:lnSpc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συνοπτική περιγραφή</a:t>
            </a:r>
          </a:p>
          <a:p>
            <a:pPr marL="1295400" lvl="1" indent="-647700">
              <a:lnSpc>
                <a:spcPts val="8400"/>
              </a:lnSpc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αξιολόγηση των δράσεων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6000" y="0"/>
            <a:ext cx="15876000" cy="10287000"/>
          </a:xfrm>
          <a:custGeom>
            <a:avLst/>
            <a:gdLst/>
            <a:ahLst/>
            <a:cxnLst/>
            <a:rect l="l" t="t" r="r" b="b"/>
            <a:pathLst>
              <a:path w="15876000" h="10287000">
                <a:moveTo>
                  <a:pt x="0" y="0"/>
                </a:moveTo>
                <a:lnTo>
                  <a:pt x="15876000" y="0"/>
                </a:lnTo>
                <a:lnTo>
                  <a:pt x="1587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4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190" y="104642"/>
            <a:ext cx="4622312" cy="2089595"/>
            <a:chOff x="0" y="0"/>
            <a:chExt cx="3487138" cy="1576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7138" cy="1576421"/>
            </a:xfrm>
            <a:custGeom>
              <a:avLst/>
              <a:gdLst/>
              <a:ahLst/>
              <a:cxnLst/>
              <a:rect l="l" t="t" r="r" b="b"/>
              <a:pathLst>
                <a:path w="3487138" h="1576421">
                  <a:moveTo>
                    <a:pt x="50247" y="0"/>
                  </a:moveTo>
                  <a:lnTo>
                    <a:pt x="3436891" y="0"/>
                  </a:lnTo>
                  <a:cubicBezTo>
                    <a:pt x="3464642" y="0"/>
                    <a:pt x="3487138" y="22496"/>
                    <a:pt x="3487138" y="50247"/>
                  </a:cubicBezTo>
                  <a:lnTo>
                    <a:pt x="3487138" y="1526174"/>
                  </a:lnTo>
                  <a:cubicBezTo>
                    <a:pt x="3487138" y="1553924"/>
                    <a:pt x="3464642" y="1576421"/>
                    <a:pt x="3436891" y="1576421"/>
                  </a:cubicBezTo>
                  <a:lnTo>
                    <a:pt x="50247" y="1576421"/>
                  </a:lnTo>
                  <a:cubicBezTo>
                    <a:pt x="36921" y="1576421"/>
                    <a:pt x="24140" y="1571127"/>
                    <a:pt x="14717" y="1561704"/>
                  </a:cubicBezTo>
                  <a:cubicBezTo>
                    <a:pt x="5294" y="1552280"/>
                    <a:pt x="0" y="1539500"/>
                    <a:pt x="0" y="1526174"/>
                  </a:cubicBezTo>
                  <a:lnTo>
                    <a:pt x="0" y="50247"/>
                  </a:lnTo>
                  <a:cubicBezTo>
                    <a:pt x="0" y="22496"/>
                    <a:pt x="22496" y="0"/>
                    <a:pt x="50247" y="0"/>
                  </a:cubicBezTo>
                  <a:close/>
                </a:path>
              </a:pathLst>
            </a:custGeom>
            <a:solidFill>
              <a:srgbClr val="FFF0A2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87138" cy="161452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37002">
            <a:off x="13749981" y="992815"/>
            <a:ext cx="3327372" cy="5701104"/>
          </a:xfrm>
          <a:custGeom>
            <a:avLst/>
            <a:gdLst/>
            <a:ahLst/>
            <a:cxnLst/>
            <a:rect l="l" t="t" r="r" b="b"/>
            <a:pathLst>
              <a:path w="3327372" h="5701104">
                <a:moveTo>
                  <a:pt x="0" y="0"/>
                </a:moveTo>
                <a:lnTo>
                  <a:pt x="3327372" y="0"/>
                </a:lnTo>
                <a:lnTo>
                  <a:pt x="3327372" y="5701104"/>
                </a:lnTo>
                <a:lnTo>
                  <a:pt x="0" y="570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6"/>
          <p:cNvSpPr/>
          <p:nvPr/>
        </p:nvSpPr>
        <p:spPr>
          <a:xfrm>
            <a:off x="3986710" y="675814"/>
            <a:ext cx="11426957" cy="14414740"/>
          </a:xfrm>
          <a:custGeom>
            <a:avLst/>
            <a:gdLst/>
            <a:ahLst/>
            <a:cxnLst/>
            <a:rect l="l" t="t" r="r" b="b"/>
            <a:pathLst>
              <a:path w="11426957" h="14414740">
                <a:moveTo>
                  <a:pt x="0" y="0"/>
                </a:moveTo>
                <a:lnTo>
                  <a:pt x="11426957" y="0"/>
                </a:lnTo>
                <a:lnTo>
                  <a:pt x="11426957" y="14414740"/>
                </a:lnTo>
                <a:lnTo>
                  <a:pt x="0" y="1441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7"/>
          <p:cNvSpPr/>
          <p:nvPr/>
        </p:nvSpPr>
        <p:spPr>
          <a:xfrm rot="-9736302">
            <a:off x="-3671056" y="6624845"/>
            <a:ext cx="5284587" cy="6681662"/>
          </a:xfrm>
          <a:custGeom>
            <a:avLst/>
            <a:gdLst/>
            <a:ahLst/>
            <a:cxnLst/>
            <a:rect l="l" t="t" r="r" b="b"/>
            <a:pathLst>
              <a:path w="5284587" h="6681662">
                <a:moveTo>
                  <a:pt x="0" y="0"/>
                </a:moveTo>
                <a:lnTo>
                  <a:pt x="5284587" y="0"/>
                </a:lnTo>
                <a:lnTo>
                  <a:pt x="5284587" y="6681662"/>
                </a:lnTo>
                <a:lnTo>
                  <a:pt x="0" y="6681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8" name="TextBox 8"/>
          <p:cNvSpPr txBox="1"/>
          <p:nvPr/>
        </p:nvSpPr>
        <p:spPr>
          <a:xfrm>
            <a:off x="441602" y="514348"/>
            <a:ext cx="4374901" cy="120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505050"/>
                </a:solidFill>
                <a:latin typeface="Dreaming Outloud All Caps"/>
              </a:rPr>
              <a:t>Στόχοι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44000" y="2480210"/>
            <a:ext cx="4784521" cy="5668006"/>
            <a:chOff x="0" y="0"/>
            <a:chExt cx="6379361" cy="755734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6379361" cy="623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53742"/>
              <a:ext cx="6379361" cy="623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941506"/>
              <a:ext cx="6379361" cy="623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945585"/>
              <a:ext cx="6379361" cy="623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37427"/>
              <a:ext cx="6379361" cy="623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33348"/>
              <a:ext cx="6379361" cy="623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57821"/>
              <a:ext cx="6379361" cy="623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949664"/>
              <a:ext cx="6379361" cy="623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816502" y="3703206"/>
            <a:ext cx="10347886" cy="50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0996" lvl="1" indent="-385498">
              <a:lnSpc>
                <a:spcPts val="4999"/>
              </a:lnSpc>
              <a:buFont typeface="Arial"/>
              <a:buChar char="•"/>
            </a:pPr>
            <a:r>
              <a:rPr lang="en-US" sz="3571">
                <a:solidFill>
                  <a:srgbClr val="505050"/>
                </a:solidFill>
                <a:latin typeface="TS Qamus"/>
              </a:rPr>
              <a:t>Να </a:t>
            </a:r>
            <a:r>
              <a:rPr lang="en-US" sz="3571">
                <a:solidFill>
                  <a:srgbClr val="505050"/>
                </a:solidFill>
                <a:latin typeface="TS Qamus Bold"/>
              </a:rPr>
              <a:t>αναγνωρίζουν</a:t>
            </a:r>
            <a:r>
              <a:rPr lang="en-US" sz="3571">
                <a:solidFill>
                  <a:srgbClr val="505050"/>
                </a:solidFill>
                <a:latin typeface="TS Qamus"/>
              </a:rPr>
              <a:t>,</a:t>
            </a:r>
          </a:p>
          <a:p>
            <a:pPr marL="770996" lvl="1" indent="-385498">
              <a:lnSpc>
                <a:spcPts val="4999"/>
              </a:lnSpc>
              <a:buFont typeface="Arial"/>
              <a:buChar char="•"/>
            </a:pPr>
            <a:r>
              <a:rPr lang="en-US" sz="3571">
                <a:solidFill>
                  <a:srgbClr val="505050"/>
                </a:solidFill>
                <a:latin typeface="TS Qamus"/>
              </a:rPr>
              <a:t> να </a:t>
            </a:r>
            <a:r>
              <a:rPr lang="en-US" sz="3571">
                <a:solidFill>
                  <a:srgbClr val="505050"/>
                </a:solidFill>
                <a:latin typeface="TS Qamus Bold"/>
              </a:rPr>
              <a:t>περιγράφουν </a:t>
            </a:r>
          </a:p>
          <a:p>
            <a:pPr marL="770996" lvl="1" indent="-385498">
              <a:lnSpc>
                <a:spcPts val="4999"/>
              </a:lnSpc>
              <a:buFont typeface="Arial"/>
              <a:buChar char="•"/>
            </a:pPr>
            <a:r>
              <a:rPr lang="en-US" sz="3571">
                <a:solidFill>
                  <a:srgbClr val="505050"/>
                </a:solidFill>
                <a:latin typeface="TS Qamus Bold"/>
              </a:rPr>
              <a:t> </a:t>
            </a:r>
            <a:r>
              <a:rPr lang="en-US" sz="3571">
                <a:solidFill>
                  <a:srgbClr val="505050"/>
                </a:solidFill>
                <a:latin typeface="TS Qamus"/>
              </a:rPr>
              <a:t>να </a:t>
            </a:r>
            <a:r>
              <a:rPr lang="en-US" sz="3571">
                <a:solidFill>
                  <a:srgbClr val="505050"/>
                </a:solidFill>
                <a:latin typeface="TS Qamus Bold"/>
              </a:rPr>
              <a:t>επεκτείνουν</a:t>
            </a:r>
          </a:p>
          <a:p>
            <a:pPr marL="770996" lvl="1" indent="-385498">
              <a:lnSpc>
                <a:spcPts val="4999"/>
              </a:lnSpc>
              <a:buFont typeface="Arial"/>
              <a:buChar char="•"/>
            </a:pPr>
            <a:r>
              <a:rPr lang="en-US" sz="3571">
                <a:solidFill>
                  <a:srgbClr val="505050"/>
                </a:solidFill>
                <a:latin typeface="TS Qamus Bold"/>
              </a:rPr>
              <a:t> </a:t>
            </a:r>
            <a:r>
              <a:rPr lang="en-US" sz="3571">
                <a:solidFill>
                  <a:srgbClr val="505050"/>
                </a:solidFill>
                <a:latin typeface="TS Qamus"/>
              </a:rPr>
              <a:t>και</a:t>
            </a:r>
            <a:r>
              <a:rPr lang="en-US" sz="3571">
                <a:solidFill>
                  <a:srgbClr val="505050"/>
                </a:solidFill>
                <a:latin typeface="TS Qamus Bold"/>
              </a:rPr>
              <a:t> να σχηματίζουν </a:t>
            </a:r>
          </a:p>
          <a:p>
            <a:pPr>
              <a:lnSpc>
                <a:spcPts val="4999"/>
              </a:lnSpc>
            </a:pPr>
            <a:endParaRPr lang="en-US" sz="3571">
              <a:solidFill>
                <a:srgbClr val="505050"/>
              </a:solidFill>
              <a:latin typeface="TS Qamus Bold"/>
            </a:endParaRPr>
          </a:p>
          <a:p>
            <a:pPr algn="ctr">
              <a:lnSpc>
                <a:spcPts val="4999"/>
              </a:lnSpc>
            </a:pPr>
            <a:r>
              <a:rPr lang="en-US" sz="3571">
                <a:solidFill>
                  <a:srgbClr val="505050"/>
                </a:solidFill>
                <a:latin typeface="TS Qamus"/>
              </a:rPr>
              <a:t>αριθµητικά και γεωµετρικά</a:t>
            </a:r>
            <a:r>
              <a:rPr lang="en-US" sz="3571">
                <a:solidFill>
                  <a:srgbClr val="FF1616"/>
                </a:solidFill>
                <a:latin typeface="TS Qamus"/>
              </a:rPr>
              <a:t> </a:t>
            </a:r>
            <a:r>
              <a:rPr lang="en-US" sz="3571">
                <a:solidFill>
                  <a:srgbClr val="505050"/>
                </a:solidFill>
                <a:latin typeface="TS Qamus"/>
              </a:rPr>
              <a:t>µοτίβα.</a:t>
            </a:r>
          </a:p>
          <a:p>
            <a:pPr>
              <a:lnSpc>
                <a:spcPts val="4999"/>
              </a:lnSpc>
            </a:pPr>
            <a:r>
              <a:rPr lang="en-US" sz="3571">
                <a:solidFill>
                  <a:srgbClr val="505050"/>
                </a:solidFill>
                <a:latin typeface="TS Qamus"/>
              </a:rPr>
              <a:t> </a:t>
            </a:r>
          </a:p>
          <a:p>
            <a:pPr>
              <a:lnSpc>
                <a:spcPts val="4999"/>
              </a:lnSpc>
            </a:pPr>
            <a:endParaRPr lang="en-US" sz="3571">
              <a:solidFill>
                <a:srgbClr val="505050"/>
              </a:solidFill>
              <a:latin typeface="TS Qamu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32884" y="2671170"/>
            <a:ext cx="6334609" cy="70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5"/>
              </a:lnSpc>
            </a:pPr>
            <a:r>
              <a:rPr lang="en-US" sz="4075">
                <a:solidFill>
                  <a:srgbClr val="FFFFFF"/>
                </a:solidFill>
                <a:latin typeface="Canva Sans Bold"/>
              </a:rPr>
              <a:t>Αναλυτικό Πρόγραμμα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4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2004">
            <a:off x="11031787" y="2998457"/>
            <a:ext cx="6469910" cy="8294756"/>
          </a:xfrm>
          <a:custGeom>
            <a:avLst/>
            <a:gdLst/>
            <a:ahLst/>
            <a:cxnLst/>
            <a:rect l="l" t="t" r="r" b="b"/>
            <a:pathLst>
              <a:path w="6469910" h="8294756">
                <a:moveTo>
                  <a:pt x="0" y="0"/>
                </a:moveTo>
                <a:lnTo>
                  <a:pt x="6469910" y="0"/>
                </a:lnTo>
                <a:lnTo>
                  <a:pt x="6469910" y="8294756"/>
                </a:lnTo>
                <a:lnTo>
                  <a:pt x="0" y="8294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429785">
            <a:off x="2292457" y="976327"/>
            <a:ext cx="8145090" cy="4531632"/>
          </a:xfrm>
          <a:custGeom>
            <a:avLst/>
            <a:gdLst/>
            <a:ahLst/>
            <a:cxnLst/>
            <a:rect l="l" t="t" r="r" b="b"/>
            <a:pathLst>
              <a:path w="8145090" h="4531632">
                <a:moveTo>
                  <a:pt x="0" y="0"/>
                </a:moveTo>
                <a:lnTo>
                  <a:pt x="8145090" y="0"/>
                </a:lnTo>
                <a:lnTo>
                  <a:pt x="8145090" y="4531632"/>
                </a:lnTo>
                <a:lnTo>
                  <a:pt x="0" y="453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5089424" y="2050230"/>
            <a:ext cx="8607310" cy="6719236"/>
          </a:xfrm>
          <a:custGeom>
            <a:avLst/>
            <a:gdLst/>
            <a:ahLst/>
            <a:cxnLst/>
            <a:rect l="l" t="t" r="r" b="b"/>
            <a:pathLst>
              <a:path w="8607310" h="6719236">
                <a:moveTo>
                  <a:pt x="0" y="0"/>
                </a:moveTo>
                <a:lnTo>
                  <a:pt x="8607310" y="0"/>
                </a:lnTo>
                <a:lnTo>
                  <a:pt x="8607310" y="6719236"/>
                </a:lnTo>
                <a:lnTo>
                  <a:pt x="0" y="6719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23907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 rot="963987">
            <a:off x="2953927" y="6507507"/>
            <a:ext cx="4714183" cy="3694205"/>
          </a:xfrm>
          <a:custGeom>
            <a:avLst/>
            <a:gdLst/>
            <a:ahLst/>
            <a:cxnLst/>
            <a:rect l="l" t="t" r="r" b="b"/>
            <a:pathLst>
              <a:path w="4714183" h="3694205">
                <a:moveTo>
                  <a:pt x="0" y="0"/>
                </a:moveTo>
                <a:lnTo>
                  <a:pt x="4714183" y="0"/>
                </a:lnTo>
                <a:lnTo>
                  <a:pt x="4714183" y="3694205"/>
                </a:lnTo>
                <a:lnTo>
                  <a:pt x="0" y="36942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6"/>
          <p:cNvSpPr/>
          <p:nvPr/>
        </p:nvSpPr>
        <p:spPr>
          <a:xfrm>
            <a:off x="6315316" y="2321019"/>
            <a:ext cx="5657368" cy="5644962"/>
          </a:xfrm>
          <a:custGeom>
            <a:avLst/>
            <a:gdLst/>
            <a:ahLst/>
            <a:cxnLst/>
            <a:rect l="l" t="t" r="r" b="b"/>
            <a:pathLst>
              <a:path w="5657368" h="5644962">
                <a:moveTo>
                  <a:pt x="0" y="0"/>
                </a:moveTo>
                <a:lnTo>
                  <a:pt x="5657368" y="0"/>
                </a:lnTo>
                <a:lnTo>
                  <a:pt x="5657368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453" y="0"/>
            <a:ext cx="6374295" cy="4902412"/>
          </a:xfrm>
          <a:custGeom>
            <a:avLst/>
            <a:gdLst/>
            <a:ahLst/>
            <a:cxnLst/>
            <a:rect l="l" t="t" r="r" b="b"/>
            <a:pathLst>
              <a:path w="6374295" h="4902412">
                <a:moveTo>
                  <a:pt x="0" y="0"/>
                </a:moveTo>
                <a:lnTo>
                  <a:pt x="6374295" y="0"/>
                </a:lnTo>
                <a:lnTo>
                  <a:pt x="6374295" y="4902412"/>
                </a:lnTo>
                <a:lnTo>
                  <a:pt x="0" y="490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>
            <a:off x="7884324" y="0"/>
            <a:ext cx="3858918" cy="10050628"/>
          </a:xfrm>
          <a:custGeom>
            <a:avLst/>
            <a:gdLst/>
            <a:ahLst/>
            <a:cxnLst/>
            <a:rect l="l" t="t" r="r" b="b"/>
            <a:pathLst>
              <a:path w="3858918" h="10050628">
                <a:moveTo>
                  <a:pt x="0" y="0"/>
                </a:moveTo>
                <a:lnTo>
                  <a:pt x="3858918" y="0"/>
                </a:lnTo>
                <a:lnTo>
                  <a:pt x="3858918" y="10050628"/>
                </a:lnTo>
                <a:lnTo>
                  <a:pt x="0" y="10050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TextBox 4"/>
          <p:cNvSpPr txBox="1"/>
          <p:nvPr/>
        </p:nvSpPr>
        <p:spPr>
          <a:xfrm>
            <a:off x="852827" y="1440855"/>
            <a:ext cx="5095180" cy="184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6"/>
              </a:lnSpc>
            </a:pPr>
            <a:r>
              <a:rPr lang="en-US" sz="3533">
                <a:solidFill>
                  <a:srgbClr val="000000"/>
                </a:solidFill>
                <a:latin typeface="Canva Sans Bold"/>
              </a:rPr>
              <a:t>τα στάδια </a:t>
            </a:r>
          </a:p>
          <a:p>
            <a:pPr algn="ctr">
              <a:lnSpc>
                <a:spcPts val="4946"/>
              </a:lnSpc>
            </a:pPr>
            <a:r>
              <a:rPr lang="en-US" sz="3533">
                <a:solidFill>
                  <a:srgbClr val="000000"/>
                </a:solidFill>
                <a:latin typeface="Canva Sans Bold"/>
              </a:rPr>
              <a:t>της διδασκαλίας</a:t>
            </a:r>
          </a:p>
          <a:p>
            <a:pPr algn="ctr">
              <a:lnSpc>
                <a:spcPts val="4946"/>
              </a:lnSpc>
            </a:pPr>
            <a:endParaRPr lang="en-US" sz="3533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94406" y="3174167"/>
            <a:ext cx="3744813" cy="103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000000"/>
                </a:solidFill>
                <a:latin typeface="Shrikhand"/>
              </a:rPr>
              <a:t>bridge 21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34" y="776435"/>
            <a:ext cx="3651562" cy="9510565"/>
          </a:xfrm>
          <a:custGeom>
            <a:avLst/>
            <a:gdLst/>
            <a:ahLst/>
            <a:cxnLst/>
            <a:rect l="l" t="t" r="r" b="b"/>
            <a:pathLst>
              <a:path w="3651562" h="9510565">
                <a:moveTo>
                  <a:pt x="0" y="0"/>
                </a:moveTo>
                <a:lnTo>
                  <a:pt x="3651562" y="0"/>
                </a:lnTo>
                <a:lnTo>
                  <a:pt x="3651562" y="9510565"/>
                </a:lnTo>
                <a:lnTo>
                  <a:pt x="0" y="951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343073">
            <a:off x="369121" y="259699"/>
            <a:ext cx="2053627" cy="668362"/>
          </a:xfrm>
          <a:custGeom>
            <a:avLst/>
            <a:gdLst/>
            <a:ahLst/>
            <a:cxnLst/>
            <a:rect l="l" t="t" r="r" b="b"/>
            <a:pathLst>
              <a:path w="2053627" h="668362">
                <a:moveTo>
                  <a:pt x="0" y="0"/>
                </a:moveTo>
                <a:lnTo>
                  <a:pt x="2053626" y="0"/>
                </a:lnTo>
                <a:lnTo>
                  <a:pt x="2053626" y="668362"/>
                </a:lnTo>
                <a:lnTo>
                  <a:pt x="0" y="66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38734" y="2057400"/>
            <a:ext cx="3651562" cy="8229600"/>
          </a:xfrm>
          <a:custGeom>
            <a:avLst/>
            <a:gdLst/>
            <a:ahLst/>
            <a:cxnLst/>
            <a:rect l="l" t="t" r="r" b="b"/>
            <a:pathLst>
              <a:path w="3651562" h="8229600">
                <a:moveTo>
                  <a:pt x="0" y="0"/>
                </a:moveTo>
                <a:lnTo>
                  <a:pt x="3651562" y="0"/>
                </a:lnTo>
                <a:lnTo>
                  <a:pt x="36515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r="-1253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 rot="-546461">
            <a:off x="15313028" y="322104"/>
            <a:ext cx="4727167" cy="8253784"/>
          </a:xfrm>
          <a:custGeom>
            <a:avLst/>
            <a:gdLst/>
            <a:ahLst/>
            <a:cxnLst/>
            <a:rect l="l" t="t" r="r" b="b"/>
            <a:pathLst>
              <a:path w="4727167" h="8253784">
                <a:moveTo>
                  <a:pt x="0" y="0"/>
                </a:moveTo>
                <a:lnTo>
                  <a:pt x="4727167" y="0"/>
                </a:lnTo>
                <a:lnTo>
                  <a:pt x="4727167" y="8253783"/>
                </a:lnTo>
                <a:lnTo>
                  <a:pt x="0" y="8253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6"/>
          <p:cNvSpPr/>
          <p:nvPr/>
        </p:nvSpPr>
        <p:spPr>
          <a:xfrm rot="402886">
            <a:off x="14645246" y="3918785"/>
            <a:ext cx="6203532" cy="6920776"/>
          </a:xfrm>
          <a:custGeom>
            <a:avLst/>
            <a:gdLst/>
            <a:ahLst/>
            <a:cxnLst/>
            <a:rect l="l" t="t" r="r" b="b"/>
            <a:pathLst>
              <a:path w="6203532" h="6920776">
                <a:moveTo>
                  <a:pt x="0" y="0"/>
                </a:moveTo>
                <a:lnTo>
                  <a:pt x="6203532" y="0"/>
                </a:lnTo>
                <a:lnTo>
                  <a:pt x="6203532" y="6920776"/>
                </a:lnTo>
                <a:lnTo>
                  <a:pt x="0" y="6920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-551173">
            <a:off x="14109546" y="2756634"/>
            <a:ext cx="4433008" cy="3685832"/>
            <a:chOff x="0" y="0"/>
            <a:chExt cx="6299200" cy="52374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10"/>
              <a:stretch>
                <a:fillRect l="-12" r="-12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10" name="Freeform 10"/>
          <p:cNvSpPr/>
          <p:nvPr/>
        </p:nvSpPr>
        <p:spPr>
          <a:xfrm rot="7209110">
            <a:off x="13181902" y="2624220"/>
            <a:ext cx="2160018" cy="1186046"/>
          </a:xfrm>
          <a:custGeom>
            <a:avLst/>
            <a:gdLst/>
            <a:ahLst/>
            <a:cxnLst/>
            <a:rect l="l" t="t" r="r" b="b"/>
            <a:pathLst>
              <a:path w="2160018" h="1186046">
                <a:moveTo>
                  <a:pt x="0" y="0"/>
                </a:moveTo>
                <a:lnTo>
                  <a:pt x="2160017" y="0"/>
                </a:lnTo>
                <a:lnTo>
                  <a:pt x="2160017" y="1186046"/>
                </a:lnTo>
                <a:lnTo>
                  <a:pt x="0" y="1186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1" name="Freeform 11"/>
          <p:cNvSpPr/>
          <p:nvPr/>
        </p:nvSpPr>
        <p:spPr>
          <a:xfrm>
            <a:off x="5308017" y="1306526"/>
            <a:ext cx="7004769" cy="8980474"/>
          </a:xfrm>
          <a:custGeom>
            <a:avLst/>
            <a:gdLst/>
            <a:ahLst/>
            <a:cxnLst/>
            <a:rect l="l" t="t" r="r" b="b"/>
            <a:pathLst>
              <a:path w="7004769" h="8980474">
                <a:moveTo>
                  <a:pt x="0" y="0"/>
                </a:moveTo>
                <a:lnTo>
                  <a:pt x="7004770" y="0"/>
                </a:lnTo>
                <a:lnTo>
                  <a:pt x="7004770" y="8980474"/>
                </a:lnTo>
                <a:lnTo>
                  <a:pt x="0" y="89804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TextBox 12"/>
          <p:cNvSpPr txBox="1"/>
          <p:nvPr/>
        </p:nvSpPr>
        <p:spPr>
          <a:xfrm>
            <a:off x="6037895" y="3816222"/>
            <a:ext cx="6274892" cy="586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8630" lvl="1" indent="-489315">
              <a:lnSpc>
                <a:spcPts val="5801"/>
              </a:lnSpc>
              <a:buFont typeface="Arial"/>
              <a:buChar char="•"/>
            </a:pPr>
            <a:r>
              <a:rPr lang="en-US" sz="4532">
                <a:solidFill>
                  <a:srgbClr val="000000"/>
                </a:solidFill>
                <a:latin typeface="Antio"/>
              </a:rPr>
              <a:t>περίφραξη</a:t>
            </a:r>
          </a:p>
          <a:p>
            <a:pPr marL="978630" lvl="1" indent="-489315">
              <a:lnSpc>
                <a:spcPts val="5801"/>
              </a:lnSpc>
              <a:buFont typeface="Arial"/>
              <a:buChar char="•"/>
            </a:pPr>
            <a:r>
              <a:rPr lang="en-US" sz="4532">
                <a:solidFill>
                  <a:srgbClr val="000000"/>
                </a:solidFill>
                <a:latin typeface="Antio"/>
              </a:rPr>
              <a:t>κτίρια</a:t>
            </a:r>
          </a:p>
          <a:p>
            <a:pPr marL="978630" lvl="1" indent="-489315">
              <a:lnSpc>
                <a:spcPts val="5801"/>
              </a:lnSpc>
              <a:buFont typeface="Arial"/>
              <a:buChar char="•"/>
            </a:pPr>
            <a:r>
              <a:rPr lang="en-US" sz="4532">
                <a:solidFill>
                  <a:srgbClr val="000000"/>
                </a:solidFill>
                <a:latin typeface="Antio"/>
              </a:rPr>
              <a:t>σιδηρόδρομο</a:t>
            </a:r>
          </a:p>
          <a:p>
            <a:pPr marL="978630" lvl="1" indent="-489315">
              <a:lnSpc>
                <a:spcPts val="5801"/>
              </a:lnSpc>
              <a:buFont typeface="Arial"/>
              <a:buChar char="•"/>
            </a:pPr>
            <a:r>
              <a:rPr lang="en-US" sz="4532">
                <a:solidFill>
                  <a:srgbClr val="000000"/>
                </a:solidFill>
                <a:latin typeface="Antio"/>
              </a:rPr>
              <a:t>ταχυδρομείο</a:t>
            </a:r>
          </a:p>
          <a:p>
            <a:pPr marL="978630" lvl="1" indent="-489315">
              <a:lnSpc>
                <a:spcPts val="5801"/>
              </a:lnSpc>
              <a:buFont typeface="Arial"/>
              <a:buChar char="•"/>
            </a:pPr>
            <a:r>
              <a:rPr lang="en-US" sz="4532">
                <a:solidFill>
                  <a:srgbClr val="000000"/>
                </a:solidFill>
                <a:latin typeface="Antio"/>
              </a:rPr>
              <a:t>αστυνομία</a:t>
            </a:r>
          </a:p>
          <a:p>
            <a:pPr marL="978630" lvl="1" indent="-489315">
              <a:lnSpc>
                <a:spcPts val="5801"/>
              </a:lnSpc>
              <a:buFont typeface="Arial"/>
              <a:buChar char="•"/>
            </a:pPr>
            <a:r>
              <a:rPr lang="en-US" sz="4532">
                <a:solidFill>
                  <a:srgbClr val="000000"/>
                </a:solidFill>
                <a:latin typeface="Antio"/>
              </a:rPr>
              <a:t>ωδείο</a:t>
            </a:r>
          </a:p>
          <a:p>
            <a:pPr marL="978630" lvl="1" indent="-489315">
              <a:lnSpc>
                <a:spcPts val="5801"/>
              </a:lnSpc>
              <a:buFont typeface="Arial"/>
              <a:buChar char="•"/>
            </a:pPr>
            <a:r>
              <a:rPr lang="en-US" sz="4532">
                <a:solidFill>
                  <a:srgbClr val="000000"/>
                </a:solidFill>
                <a:latin typeface="Antio"/>
              </a:rPr>
              <a:t>γυμναστήριο</a:t>
            </a:r>
          </a:p>
          <a:p>
            <a:pPr marL="978630" lvl="1" indent="-489315">
              <a:lnSpc>
                <a:spcPts val="5801"/>
              </a:lnSpc>
              <a:buFont typeface="Arial"/>
              <a:buChar char="•"/>
            </a:pPr>
            <a:r>
              <a:rPr lang="en-US" sz="4532">
                <a:solidFill>
                  <a:srgbClr val="000000"/>
                </a:solidFill>
                <a:latin typeface="Antio"/>
              </a:rPr>
              <a:t>οχήματα κατασκευών</a:t>
            </a:r>
          </a:p>
        </p:txBody>
      </p:sp>
      <p:sp>
        <p:nvSpPr>
          <p:cNvPr id="13" name="Freeform 13"/>
          <p:cNvSpPr/>
          <p:nvPr/>
        </p:nvSpPr>
        <p:spPr>
          <a:xfrm>
            <a:off x="7876001" y="1527958"/>
            <a:ext cx="2535999" cy="595960"/>
          </a:xfrm>
          <a:custGeom>
            <a:avLst/>
            <a:gdLst/>
            <a:ahLst/>
            <a:cxnLst/>
            <a:rect l="l" t="t" r="r" b="b"/>
            <a:pathLst>
              <a:path w="2535999" h="595960">
                <a:moveTo>
                  <a:pt x="0" y="0"/>
                </a:moveTo>
                <a:lnTo>
                  <a:pt x="2535998" y="0"/>
                </a:lnTo>
                <a:lnTo>
                  <a:pt x="2535998" y="595960"/>
                </a:lnTo>
                <a:lnTo>
                  <a:pt x="0" y="59596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4" name="TextBox 14"/>
          <p:cNvSpPr txBox="1"/>
          <p:nvPr/>
        </p:nvSpPr>
        <p:spPr>
          <a:xfrm>
            <a:off x="3415684" y="128846"/>
            <a:ext cx="14872316" cy="117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8"/>
              </a:lnSpc>
            </a:pPr>
            <a:r>
              <a:rPr lang="en-US" sz="6884">
                <a:solidFill>
                  <a:srgbClr val="000000"/>
                </a:solidFill>
                <a:latin typeface="One Little Font Italics"/>
              </a:rPr>
              <a:t>"Θα φτιάξουμε μια πόλη από την αρχή"</a:t>
            </a:r>
            <a:r>
              <a:rPr lang="en-US" sz="6884">
                <a:solidFill>
                  <a:srgbClr val="000000"/>
                </a:solidFill>
                <a:latin typeface="One Little Font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18788" y="2331169"/>
            <a:ext cx="3393211" cy="764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dirty="0" err="1">
                <a:solidFill>
                  <a:srgbClr val="000000"/>
                </a:solidFill>
                <a:latin typeface="Antio"/>
              </a:rPr>
              <a:t>Χρει</a:t>
            </a:r>
            <a:r>
              <a:rPr lang="en-US" sz="4399" dirty="0">
                <a:solidFill>
                  <a:srgbClr val="000000"/>
                </a:solidFill>
                <a:latin typeface="Antio"/>
              </a:rPr>
              <a:t>αζόμαστε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7812" y="13430"/>
            <a:ext cx="15941488" cy="10273570"/>
          </a:xfrm>
          <a:custGeom>
            <a:avLst/>
            <a:gdLst/>
            <a:ahLst/>
            <a:cxnLst/>
            <a:rect l="l" t="t" r="r" b="b"/>
            <a:pathLst>
              <a:path w="15941488" h="10273570">
                <a:moveTo>
                  <a:pt x="0" y="0"/>
                </a:moveTo>
                <a:lnTo>
                  <a:pt x="15941488" y="0"/>
                </a:lnTo>
                <a:lnTo>
                  <a:pt x="15941488" y="10273570"/>
                </a:lnTo>
                <a:lnTo>
                  <a:pt x="0" y="1027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80"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34" y="776435"/>
            <a:ext cx="3651562" cy="9510565"/>
          </a:xfrm>
          <a:custGeom>
            <a:avLst/>
            <a:gdLst/>
            <a:ahLst/>
            <a:cxnLst/>
            <a:rect l="l" t="t" r="r" b="b"/>
            <a:pathLst>
              <a:path w="3651562" h="9510565">
                <a:moveTo>
                  <a:pt x="0" y="0"/>
                </a:moveTo>
                <a:lnTo>
                  <a:pt x="3651562" y="0"/>
                </a:lnTo>
                <a:lnTo>
                  <a:pt x="3651562" y="9510565"/>
                </a:lnTo>
                <a:lnTo>
                  <a:pt x="0" y="951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343073">
            <a:off x="369121" y="259699"/>
            <a:ext cx="2053627" cy="668362"/>
          </a:xfrm>
          <a:custGeom>
            <a:avLst/>
            <a:gdLst/>
            <a:ahLst/>
            <a:cxnLst/>
            <a:rect l="l" t="t" r="r" b="b"/>
            <a:pathLst>
              <a:path w="2053627" h="668362">
                <a:moveTo>
                  <a:pt x="0" y="0"/>
                </a:moveTo>
                <a:lnTo>
                  <a:pt x="2053626" y="0"/>
                </a:lnTo>
                <a:lnTo>
                  <a:pt x="2053626" y="668362"/>
                </a:lnTo>
                <a:lnTo>
                  <a:pt x="0" y="66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38734" y="3826761"/>
            <a:ext cx="3651562" cy="6460239"/>
          </a:xfrm>
          <a:custGeom>
            <a:avLst/>
            <a:gdLst/>
            <a:ahLst/>
            <a:cxnLst/>
            <a:rect l="l" t="t" r="r" b="b"/>
            <a:pathLst>
              <a:path w="3651562" h="6460239">
                <a:moveTo>
                  <a:pt x="0" y="0"/>
                </a:moveTo>
                <a:lnTo>
                  <a:pt x="3651562" y="0"/>
                </a:lnTo>
                <a:lnTo>
                  <a:pt x="3651562" y="6460239"/>
                </a:lnTo>
                <a:lnTo>
                  <a:pt x="0" y="6460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t="-27388" r="-1253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0" y="776435"/>
            <a:ext cx="3690296" cy="1417562"/>
          </a:xfrm>
          <a:custGeom>
            <a:avLst/>
            <a:gdLst/>
            <a:ahLst/>
            <a:cxnLst/>
            <a:rect l="l" t="t" r="r" b="b"/>
            <a:pathLst>
              <a:path w="3690296" h="1417562">
                <a:moveTo>
                  <a:pt x="0" y="0"/>
                </a:moveTo>
                <a:lnTo>
                  <a:pt x="3690296" y="0"/>
                </a:lnTo>
                <a:lnTo>
                  <a:pt x="3690296" y="1417562"/>
                </a:lnTo>
                <a:lnTo>
                  <a:pt x="0" y="1417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t="-124817" r="-123006" b="-355728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TextBox 6"/>
          <p:cNvSpPr txBox="1"/>
          <p:nvPr/>
        </p:nvSpPr>
        <p:spPr>
          <a:xfrm>
            <a:off x="4182220" y="3769611"/>
            <a:ext cx="5141882" cy="637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2"/>
              </a:lnSpc>
            </a:pPr>
            <a:r>
              <a:rPr lang="en-US" sz="3037">
                <a:solidFill>
                  <a:srgbClr val="000000"/>
                </a:solidFill>
                <a:latin typeface="Canva Sans"/>
              </a:rPr>
              <a:t>ενδιαφέροντα</a:t>
            </a:r>
          </a:p>
          <a:p>
            <a:pPr>
              <a:lnSpc>
                <a:spcPts val="4252"/>
              </a:lnSpc>
            </a:pPr>
            <a:r>
              <a:rPr lang="en-US" sz="3037">
                <a:solidFill>
                  <a:srgbClr val="000000"/>
                </a:solidFill>
                <a:latin typeface="Canva Sans"/>
              </a:rPr>
              <a:t>αντιλήψεις</a:t>
            </a:r>
          </a:p>
          <a:p>
            <a:pPr>
              <a:lnSpc>
                <a:spcPts val="4252"/>
              </a:lnSpc>
            </a:pPr>
            <a:r>
              <a:rPr lang="en-US" sz="3037">
                <a:solidFill>
                  <a:srgbClr val="000000"/>
                </a:solidFill>
                <a:latin typeface="Canva Sans"/>
              </a:rPr>
              <a:t>πρότερη γνώση</a:t>
            </a:r>
          </a:p>
          <a:p>
            <a:pPr>
              <a:lnSpc>
                <a:spcPts val="4252"/>
              </a:lnSpc>
            </a:pPr>
            <a:r>
              <a:rPr lang="en-US" sz="3037">
                <a:solidFill>
                  <a:srgbClr val="000000"/>
                </a:solidFill>
                <a:latin typeface="Canva Sans"/>
              </a:rPr>
              <a:t>συνεργασία</a:t>
            </a:r>
          </a:p>
          <a:p>
            <a:pPr>
              <a:lnSpc>
                <a:spcPts val="4252"/>
              </a:lnSpc>
            </a:pPr>
            <a:r>
              <a:rPr lang="en-US" sz="3037">
                <a:solidFill>
                  <a:srgbClr val="000000"/>
                </a:solidFill>
                <a:latin typeface="Canva Sans"/>
              </a:rPr>
              <a:t>ανακαλυπτική μάθηση </a:t>
            </a:r>
          </a:p>
          <a:p>
            <a:pPr>
              <a:lnSpc>
                <a:spcPts val="4252"/>
              </a:lnSpc>
            </a:pPr>
            <a:r>
              <a:rPr lang="en-US" sz="3037">
                <a:solidFill>
                  <a:srgbClr val="000000"/>
                </a:solidFill>
                <a:latin typeface="Canva Sans"/>
              </a:rPr>
              <a:t>διαισθητική προσέγγιση</a:t>
            </a:r>
          </a:p>
          <a:p>
            <a:pPr>
              <a:lnSpc>
                <a:spcPts val="4252"/>
              </a:lnSpc>
            </a:pPr>
            <a:r>
              <a:rPr lang="en-US" sz="3037">
                <a:solidFill>
                  <a:srgbClr val="000000"/>
                </a:solidFill>
                <a:latin typeface="Canva Sans"/>
              </a:rPr>
              <a:t>παραδείγματα </a:t>
            </a:r>
          </a:p>
          <a:p>
            <a:pPr>
              <a:lnSpc>
                <a:spcPts val="4252"/>
              </a:lnSpc>
            </a:pPr>
            <a:r>
              <a:rPr lang="en-US" sz="3037">
                <a:solidFill>
                  <a:srgbClr val="000000"/>
                </a:solidFill>
                <a:latin typeface="Canva Sans"/>
              </a:rPr>
              <a:t>εγγύτητα στη ζωή</a:t>
            </a:r>
          </a:p>
          <a:p>
            <a:pPr>
              <a:lnSpc>
                <a:spcPts val="5567"/>
              </a:lnSpc>
            </a:pPr>
            <a:endParaRPr lang="en-US" sz="3037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5567"/>
              </a:lnSpc>
            </a:pPr>
            <a:endParaRPr lang="en-US" sz="3037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5567"/>
              </a:lnSpc>
            </a:pPr>
            <a:endParaRPr lang="en-US" sz="3037">
              <a:solidFill>
                <a:srgbClr val="000000"/>
              </a:solidFill>
              <a:latin typeface="Canva San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175" b="175"/>
          <a:stretch>
            <a:fillRect/>
          </a:stretch>
        </p:blipFill>
        <p:spPr>
          <a:xfrm rot="-5400000">
            <a:off x="9313377" y="3982887"/>
            <a:ext cx="3048788" cy="338754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325037" y="4732726"/>
            <a:ext cx="4962963" cy="179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44"/>
              </a:lnSpc>
            </a:pPr>
            <a:r>
              <a:rPr lang="en-US" sz="5174">
                <a:solidFill>
                  <a:srgbClr val="000000"/>
                </a:solidFill>
                <a:latin typeface="Canva Sans"/>
              </a:rPr>
              <a:t>επισημοποίηση νέας γνώσης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97256" y="671660"/>
            <a:ext cx="5346744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εμπλοκή σε δραστηριότητες που αξιοποιούν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33134">
            <a:off x="6158124" y="996122"/>
            <a:ext cx="6469910" cy="8294756"/>
          </a:xfrm>
          <a:custGeom>
            <a:avLst/>
            <a:gdLst/>
            <a:ahLst/>
            <a:cxnLst/>
            <a:rect l="l" t="t" r="r" b="b"/>
            <a:pathLst>
              <a:path w="6469910" h="8294756">
                <a:moveTo>
                  <a:pt x="0" y="0"/>
                </a:moveTo>
                <a:lnTo>
                  <a:pt x="6469910" y="0"/>
                </a:lnTo>
                <a:lnTo>
                  <a:pt x="6469910" y="8294756"/>
                </a:lnTo>
                <a:lnTo>
                  <a:pt x="0" y="8294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429785">
            <a:off x="2956769" y="259633"/>
            <a:ext cx="11725762" cy="6523787"/>
          </a:xfrm>
          <a:custGeom>
            <a:avLst/>
            <a:gdLst/>
            <a:ahLst/>
            <a:cxnLst/>
            <a:rect l="l" t="t" r="r" b="b"/>
            <a:pathLst>
              <a:path w="11725762" h="6523787">
                <a:moveTo>
                  <a:pt x="0" y="0"/>
                </a:moveTo>
                <a:lnTo>
                  <a:pt x="11725762" y="0"/>
                </a:lnTo>
                <a:lnTo>
                  <a:pt x="11725762" y="6523787"/>
                </a:lnTo>
                <a:lnTo>
                  <a:pt x="0" y="652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5089424" y="2050230"/>
            <a:ext cx="8607310" cy="6719236"/>
          </a:xfrm>
          <a:custGeom>
            <a:avLst/>
            <a:gdLst/>
            <a:ahLst/>
            <a:cxnLst/>
            <a:rect l="l" t="t" r="r" b="b"/>
            <a:pathLst>
              <a:path w="8607310" h="6719236">
                <a:moveTo>
                  <a:pt x="0" y="0"/>
                </a:moveTo>
                <a:lnTo>
                  <a:pt x="8607310" y="0"/>
                </a:lnTo>
                <a:lnTo>
                  <a:pt x="8607310" y="6719236"/>
                </a:lnTo>
                <a:lnTo>
                  <a:pt x="0" y="6719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23907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TextBox 5"/>
          <p:cNvSpPr txBox="1"/>
          <p:nvPr/>
        </p:nvSpPr>
        <p:spPr>
          <a:xfrm>
            <a:off x="5837463" y="3072039"/>
            <a:ext cx="7111233" cy="439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40"/>
              </a:lnSpc>
            </a:pPr>
            <a:r>
              <a:rPr lang="en-US" sz="6000">
                <a:solidFill>
                  <a:srgbClr val="505050"/>
                </a:solidFill>
                <a:latin typeface="One Little Font"/>
              </a:rPr>
              <a:t>Πριν όμως διαλέξετε τι θα κατασκευάσετε στην πόλη μας ...</a:t>
            </a:r>
          </a:p>
        </p:txBody>
      </p:sp>
      <p:sp>
        <p:nvSpPr>
          <p:cNvPr id="6" name="Freeform 6"/>
          <p:cNvSpPr/>
          <p:nvPr/>
        </p:nvSpPr>
        <p:spPr>
          <a:xfrm rot="963987">
            <a:off x="3686342" y="6574090"/>
            <a:ext cx="4714183" cy="3694205"/>
          </a:xfrm>
          <a:custGeom>
            <a:avLst/>
            <a:gdLst/>
            <a:ahLst/>
            <a:cxnLst/>
            <a:rect l="l" t="t" r="r" b="b"/>
            <a:pathLst>
              <a:path w="4714183" h="3694205">
                <a:moveTo>
                  <a:pt x="0" y="0"/>
                </a:moveTo>
                <a:lnTo>
                  <a:pt x="4714183" y="0"/>
                </a:lnTo>
                <a:lnTo>
                  <a:pt x="4714183" y="3694205"/>
                </a:lnTo>
                <a:lnTo>
                  <a:pt x="0" y="36942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7"/>
          <p:cNvSpPr/>
          <p:nvPr/>
        </p:nvSpPr>
        <p:spPr>
          <a:xfrm rot="-1324049">
            <a:off x="11334922" y="7563576"/>
            <a:ext cx="4723625" cy="1015579"/>
          </a:xfrm>
          <a:custGeom>
            <a:avLst/>
            <a:gdLst/>
            <a:ahLst/>
            <a:cxnLst/>
            <a:rect l="l" t="t" r="r" b="b"/>
            <a:pathLst>
              <a:path w="4723625" h="1015579">
                <a:moveTo>
                  <a:pt x="0" y="0"/>
                </a:moveTo>
                <a:lnTo>
                  <a:pt x="4723625" y="0"/>
                </a:lnTo>
                <a:lnTo>
                  <a:pt x="4723625" y="1015579"/>
                </a:lnTo>
                <a:lnTo>
                  <a:pt x="0" y="1015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8" name="TextBox 8"/>
          <p:cNvSpPr txBox="1"/>
          <p:nvPr/>
        </p:nvSpPr>
        <p:spPr>
          <a:xfrm rot="-1249000">
            <a:off x="11623481" y="7874364"/>
            <a:ext cx="413021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παραδείγματα δραστηριοτήτων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43228" y="2483610"/>
            <a:ext cx="14201544" cy="648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"/>
              </a:rPr>
              <a:t>Σε κάθε ομάδα δίνεται μια φωτογραφία.</a:t>
            </a:r>
          </a:p>
          <a:p>
            <a:pPr algn="just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just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"/>
              </a:rPr>
              <a:t>Οι μαθητές:</a:t>
            </a:r>
          </a:p>
          <a:p>
            <a:pPr marL="971553" lvl="1" indent="-485777" algn="just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"/>
              </a:rPr>
              <a:t>θα μαντέψουν πώς η κατασκευή θα συνεχιζόταν</a:t>
            </a:r>
          </a:p>
          <a:p>
            <a:pPr marL="971553" lvl="1" indent="-485777" algn="just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"/>
              </a:rPr>
              <a:t>θα ανταλλάξουν απόψεις</a:t>
            </a:r>
          </a:p>
          <a:p>
            <a:pPr marL="971553" lvl="1" indent="-485777" algn="just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"/>
              </a:rPr>
              <a:t>θα παρουσιάσουν την απόφασή τους</a:t>
            </a:r>
          </a:p>
          <a:p>
            <a:pPr marL="971553" lvl="1" indent="-485777" algn="just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"/>
              </a:rPr>
              <a:t>και θα δικαιολογήσουν το σκεπτικό τους</a:t>
            </a:r>
          </a:p>
          <a:p>
            <a:pPr algn="just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84860" y="554038"/>
            <a:ext cx="11449943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ne Little Font"/>
              </a:rPr>
              <a:t>ας πάρουμε πρώτα μερικές ιδέες αρχιτεκτονικής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474</Words>
  <Application>Microsoft Office PowerPoint</Application>
  <PresentationFormat>Προσαρμογή</PresentationFormat>
  <Paragraphs>95</Paragraphs>
  <Slides>30</Slides>
  <Notes>0</Notes>
  <HiddenSlides>0</HiddenSlides>
  <MMClips>4</MMClips>
  <ScaleCrop>false</ScaleCrop>
  <HeadingPairs>
    <vt:vector size="6" baseType="variant">
      <vt:variant>
        <vt:lpstr>Γραμματοσειρές που χρησιμοποιούνται</vt:lpstr>
      </vt:variant>
      <vt:variant>
        <vt:i4>12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30</vt:i4>
      </vt:variant>
    </vt:vector>
  </HeadingPairs>
  <TitlesOfParts>
    <vt:vector size="43" baseType="lpstr">
      <vt:lpstr>Arial</vt:lpstr>
      <vt:lpstr>Antio</vt:lpstr>
      <vt:lpstr>One Little Font</vt:lpstr>
      <vt:lpstr>One Little Font Italics</vt:lpstr>
      <vt:lpstr>Shrikhand</vt:lpstr>
      <vt:lpstr>One Little Font Bold</vt:lpstr>
      <vt:lpstr>TS Qamus Bold</vt:lpstr>
      <vt:lpstr>Dreaming Outloud All Caps</vt:lpstr>
      <vt:lpstr>TS Qamus</vt:lpstr>
      <vt:lpstr>Calibri</vt:lpstr>
      <vt:lpstr>Canva Sans Bold</vt:lpstr>
      <vt:lpstr>Canva Sans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μοτίβα</dc:title>
  <dc:creator>EA-Teacher</dc:creator>
  <cp:lastModifiedBy>Christina Mpourouni</cp:lastModifiedBy>
  <cp:revision>2</cp:revision>
  <dcterms:created xsi:type="dcterms:W3CDTF">2006-08-16T00:00:00Z</dcterms:created>
  <dcterms:modified xsi:type="dcterms:W3CDTF">2023-12-26T17:41:19Z</dcterms:modified>
  <dc:identifier>DAFWupUf8i0</dc:identifier>
</cp:coreProperties>
</file>